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media/image10.jpg" ContentType="image/jpg"/>
  <Override PartName="/ppt/media/image11.jpg" ContentType="image/jpg"/>
  <Override PartName="/ppt/media/image12.jpg" ContentType="image/jpg"/>
  <Override PartName="/ppt/media/image13.jpg" ContentType="image/jpg"/>
  <Override PartName="/ppt/media/image14.jpg" ContentType="image/jpg"/>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4"/>
  </p:notesMasterIdLst>
  <p:handoutMasterIdLst>
    <p:handoutMasterId r:id="rId75"/>
  </p:handoutMasterIdLst>
  <p:sldIdLst>
    <p:sldId id="334" r:id="rId2"/>
    <p:sldId id="340" r:id="rId3"/>
    <p:sldId id="338" r:id="rId4"/>
    <p:sldId id="408" r:id="rId5"/>
    <p:sldId id="341"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57" r:id="rId22"/>
    <p:sldId id="358" r:id="rId23"/>
    <p:sldId id="359"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360" r:id="rId65"/>
    <p:sldId id="361" r:id="rId66"/>
    <p:sldId id="362" r:id="rId67"/>
    <p:sldId id="409" r:id="rId68"/>
    <p:sldId id="363" r:id="rId69"/>
    <p:sldId id="404" r:id="rId70"/>
    <p:sldId id="405" r:id="rId71"/>
    <p:sldId id="406" r:id="rId72"/>
    <p:sldId id="407" r:id="rId73"/>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1"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70" autoAdjust="0"/>
    <p:restoredTop sz="72591" autoAdjust="0"/>
  </p:normalViewPr>
  <p:slideViewPr>
    <p:cSldViewPr>
      <p:cViewPr varScale="1">
        <p:scale>
          <a:sx n="55" d="100"/>
          <a:sy n="55" d="100"/>
        </p:scale>
        <p:origin x="3034" y="51"/>
      </p:cViewPr>
      <p:guideLst>
        <p:guide orient="horz" pos="2880"/>
        <p:guide pos="2880"/>
      </p:guideLst>
    </p:cSldViewPr>
  </p:slideViewPr>
  <p:outlineViewPr>
    <p:cViewPr>
      <p:scale>
        <a:sx n="33" d="100"/>
        <a:sy n="33" d="100"/>
      </p:scale>
      <p:origin x="0" y="-1377"/>
    </p:cViewPr>
  </p:outlineViewPr>
  <p:notesTextViewPr>
    <p:cViewPr>
      <p:scale>
        <a:sx n="3" d="2"/>
        <a:sy n="3" d="2"/>
      </p:scale>
      <p:origin x="0" y="0"/>
    </p:cViewPr>
  </p:notesTextViewPr>
  <p:sorterViewPr>
    <p:cViewPr>
      <p:scale>
        <a:sx n="50" d="100"/>
        <a:sy n="50" d="100"/>
      </p:scale>
      <p:origin x="0" y="-5640"/>
    </p:cViewPr>
  </p:sorterViewPr>
  <p:notesViewPr>
    <p:cSldViewPr>
      <p:cViewPr varScale="1">
        <p:scale>
          <a:sx n="87" d="100"/>
          <a:sy n="87" d="100"/>
        </p:scale>
        <p:origin x="39" y="54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8D234-665F-4CD2-9AF6-6DACD542A22E}"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zh-CN" altLang="en-US"/>
        </a:p>
      </dgm:t>
    </dgm:pt>
    <dgm:pt modelId="{1BA146A7-6A52-4E77-A6E6-A3D40F86D424}">
      <dgm:prSet/>
      <dgm:spPr/>
      <dgm:t>
        <a:bodyPr/>
        <a:lstStyle/>
        <a:p>
          <a:pPr algn="l" rtl="0"/>
          <a:r>
            <a:rPr lang="zh-CN" altLang="en-US" dirty="0"/>
            <a:t>聚类度量</a:t>
          </a:r>
          <a:endParaRPr lang="en-US" altLang="zh-CN" dirty="0"/>
        </a:p>
      </dgm:t>
    </dgm:pt>
    <dgm:pt modelId="{F496E61E-92FA-4971-8683-2D3FD3797F91}" type="parTrans" cxnId="{BFB0A057-7DE9-4AB9-AEC5-15E6D9CC9F73}">
      <dgm:prSet/>
      <dgm:spPr/>
      <dgm:t>
        <a:bodyPr/>
        <a:lstStyle/>
        <a:p>
          <a:endParaRPr lang="zh-CN" altLang="en-US"/>
        </a:p>
      </dgm:t>
    </dgm:pt>
    <dgm:pt modelId="{6566A1E1-27BA-4BCD-91CE-DEC78B3E0A07}" type="sibTrans" cxnId="{BFB0A057-7DE9-4AB9-AEC5-15E6D9CC9F73}">
      <dgm:prSet/>
      <dgm:spPr/>
      <dgm:t>
        <a:bodyPr/>
        <a:lstStyle/>
        <a:p>
          <a:endParaRPr lang="zh-CN" altLang="en-US"/>
        </a:p>
      </dgm:t>
    </dgm:pt>
    <dgm:pt modelId="{649FF507-E1B3-4AFD-B521-1257345C7B8B}">
      <dgm:prSet/>
      <dgm:spPr/>
      <dgm:t>
        <a:bodyPr/>
        <a:lstStyle/>
        <a:p>
          <a:pPr algn="l" rtl="0"/>
          <a:r>
            <a:rPr lang="zh-CN" altLang="en-US" dirty="0"/>
            <a:t>密度聚类</a:t>
          </a:r>
          <a:endParaRPr lang="en-US" altLang="zh-CN" dirty="0"/>
        </a:p>
      </dgm:t>
    </dgm:pt>
    <dgm:pt modelId="{FE3E5844-BD41-4D1D-9F5E-F4B33416990E}" type="parTrans" cxnId="{5807BB98-571A-439F-A003-2FF5BB1FD155}">
      <dgm:prSet/>
      <dgm:spPr/>
      <dgm:t>
        <a:bodyPr/>
        <a:lstStyle/>
        <a:p>
          <a:endParaRPr lang="zh-CN" altLang="en-US"/>
        </a:p>
      </dgm:t>
    </dgm:pt>
    <dgm:pt modelId="{B85CC1A0-79CE-4152-89B1-10453AF03788}" type="sibTrans" cxnId="{5807BB98-571A-439F-A003-2FF5BB1FD155}">
      <dgm:prSet/>
      <dgm:spPr/>
      <dgm:t>
        <a:bodyPr/>
        <a:lstStyle/>
        <a:p>
          <a:endParaRPr lang="zh-CN" altLang="en-US"/>
        </a:p>
      </dgm:t>
    </dgm:pt>
    <dgm:pt modelId="{43A47B57-8D8C-4E73-9F76-27C31F691721}">
      <dgm:prSet/>
      <dgm:spPr/>
      <dgm:t>
        <a:bodyPr/>
        <a:lstStyle/>
        <a:p>
          <a:pPr algn="l"/>
          <a:r>
            <a:rPr lang="zh-CN" altLang="en-US" dirty="0"/>
            <a:t>层次聚类</a:t>
          </a:r>
          <a:endParaRPr lang="en-US" altLang="zh-CN" dirty="0"/>
        </a:p>
      </dgm:t>
    </dgm:pt>
    <dgm:pt modelId="{49655515-6E5E-49AE-A9CE-0A6AE3C371F3}" type="parTrans" cxnId="{37C53B80-56AB-49DD-9D23-3EE36BF0F828}">
      <dgm:prSet/>
      <dgm:spPr/>
      <dgm:t>
        <a:bodyPr/>
        <a:lstStyle/>
        <a:p>
          <a:endParaRPr lang="zh-CN" altLang="en-US"/>
        </a:p>
      </dgm:t>
    </dgm:pt>
    <dgm:pt modelId="{1A6061EC-9F01-407B-844B-7649C5509802}" type="sibTrans" cxnId="{37C53B80-56AB-49DD-9D23-3EE36BF0F828}">
      <dgm:prSet/>
      <dgm:spPr/>
      <dgm:t>
        <a:bodyPr/>
        <a:lstStyle/>
        <a:p>
          <a:endParaRPr lang="zh-CN" altLang="en-US"/>
        </a:p>
      </dgm:t>
    </dgm:pt>
    <dgm:pt modelId="{2A0F57B9-949A-4DC4-AC80-1B9A3505FA33}">
      <dgm:prSet/>
      <dgm:spPr/>
      <dgm:t>
        <a:bodyPr/>
        <a:lstStyle/>
        <a:p>
          <a:pPr algn="l" rtl="0"/>
          <a:r>
            <a:rPr lang="zh-CN" altLang="en-US"/>
            <a:t>原型</a:t>
          </a:r>
          <a:r>
            <a:rPr lang="zh-CN" altLang="en-US" dirty="0"/>
            <a:t>聚类</a:t>
          </a:r>
          <a:endParaRPr lang="en-US" altLang="zh-CN" dirty="0"/>
        </a:p>
      </dgm:t>
    </dgm:pt>
    <dgm:pt modelId="{D34883C8-F4BA-41DF-95C9-A7388BE2224F}" type="parTrans" cxnId="{F1B208E3-D188-4848-9465-BCD5C3645A42}">
      <dgm:prSet/>
      <dgm:spPr/>
      <dgm:t>
        <a:bodyPr/>
        <a:lstStyle/>
        <a:p>
          <a:endParaRPr lang="zh-CN" altLang="en-US"/>
        </a:p>
      </dgm:t>
    </dgm:pt>
    <dgm:pt modelId="{58C485AD-1CC3-4BF4-814A-B6D1BE2AF941}" type="sibTrans" cxnId="{F1B208E3-D188-4848-9465-BCD5C3645A42}">
      <dgm:prSet/>
      <dgm:spPr/>
      <dgm:t>
        <a:bodyPr/>
        <a:lstStyle/>
        <a:p>
          <a:endParaRPr lang="zh-CN" altLang="en-US"/>
        </a:p>
      </dgm:t>
    </dgm:pt>
    <dgm:pt modelId="{2668BDC0-407F-4771-A749-E5CAE2807559}" type="pres">
      <dgm:prSet presAssocID="{12A8D234-665F-4CD2-9AF6-6DACD542A22E}" presName="Name0" presStyleCnt="0">
        <dgm:presLayoutVars>
          <dgm:chMax val="7"/>
          <dgm:chPref val="7"/>
          <dgm:dir/>
        </dgm:presLayoutVars>
      </dgm:prSet>
      <dgm:spPr/>
    </dgm:pt>
    <dgm:pt modelId="{D22AA32E-E686-4804-83BF-845475F513EB}" type="pres">
      <dgm:prSet presAssocID="{12A8D234-665F-4CD2-9AF6-6DACD542A22E}" presName="Name1" presStyleCnt="0"/>
      <dgm:spPr/>
    </dgm:pt>
    <dgm:pt modelId="{9B079ABD-A7F9-4EB1-B012-1066A37120D9}" type="pres">
      <dgm:prSet presAssocID="{12A8D234-665F-4CD2-9AF6-6DACD542A22E}" presName="cycle" presStyleCnt="0"/>
      <dgm:spPr/>
    </dgm:pt>
    <dgm:pt modelId="{65E74B9B-7688-4AA5-8F0C-64B3E9DE7FA6}" type="pres">
      <dgm:prSet presAssocID="{12A8D234-665F-4CD2-9AF6-6DACD542A22E}" presName="srcNode" presStyleLbl="node1" presStyleIdx="0" presStyleCnt="4"/>
      <dgm:spPr/>
    </dgm:pt>
    <dgm:pt modelId="{1A42F48B-AF9B-456C-B6CB-823435D08AC6}" type="pres">
      <dgm:prSet presAssocID="{12A8D234-665F-4CD2-9AF6-6DACD542A22E}" presName="conn" presStyleLbl="parChTrans1D2" presStyleIdx="0" presStyleCnt="1"/>
      <dgm:spPr/>
    </dgm:pt>
    <dgm:pt modelId="{A0503EA2-1641-407A-8067-260AFDB2F014}" type="pres">
      <dgm:prSet presAssocID="{12A8D234-665F-4CD2-9AF6-6DACD542A22E}" presName="extraNode" presStyleLbl="node1" presStyleIdx="0" presStyleCnt="4"/>
      <dgm:spPr/>
    </dgm:pt>
    <dgm:pt modelId="{B0F2D53A-427E-4434-A47D-9803FC50B857}" type="pres">
      <dgm:prSet presAssocID="{12A8D234-665F-4CD2-9AF6-6DACD542A22E}" presName="dstNode" presStyleLbl="node1" presStyleIdx="0" presStyleCnt="4"/>
      <dgm:spPr/>
    </dgm:pt>
    <dgm:pt modelId="{3E514E6E-C328-4A50-8BD2-0A68A1049299}" type="pres">
      <dgm:prSet presAssocID="{1BA146A7-6A52-4E77-A6E6-A3D40F86D424}" presName="text_1" presStyleLbl="node1" presStyleIdx="0" presStyleCnt="4">
        <dgm:presLayoutVars>
          <dgm:bulletEnabled val="1"/>
        </dgm:presLayoutVars>
      </dgm:prSet>
      <dgm:spPr/>
    </dgm:pt>
    <dgm:pt modelId="{DFE83E19-BC7F-4094-B8D8-8C0CFFB5E6D6}" type="pres">
      <dgm:prSet presAssocID="{1BA146A7-6A52-4E77-A6E6-A3D40F86D424}" presName="accent_1" presStyleCnt="0"/>
      <dgm:spPr/>
    </dgm:pt>
    <dgm:pt modelId="{48FCB445-0ED0-4587-A837-CE8D7D8DABCE}" type="pres">
      <dgm:prSet presAssocID="{1BA146A7-6A52-4E77-A6E6-A3D40F86D424}" presName="accentRepeatNode" presStyleLbl="solidFgAcc1" presStyleIdx="0" presStyleCnt="4"/>
      <dgm:spPr/>
    </dgm:pt>
    <dgm:pt modelId="{E68F65FD-C652-4D09-A457-8451593B8BEE}" type="pres">
      <dgm:prSet presAssocID="{2A0F57B9-949A-4DC4-AC80-1B9A3505FA33}" presName="text_2" presStyleLbl="node1" presStyleIdx="1" presStyleCnt="4">
        <dgm:presLayoutVars>
          <dgm:bulletEnabled val="1"/>
        </dgm:presLayoutVars>
      </dgm:prSet>
      <dgm:spPr/>
    </dgm:pt>
    <dgm:pt modelId="{B7E2C467-907D-4DE5-9CD8-EC0DB971ABF4}" type="pres">
      <dgm:prSet presAssocID="{2A0F57B9-949A-4DC4-AC80-1B9A3505FA33}" presName="accent_2" presStyleCnt="0"/>
      <dgm:spPr/>
    </dgm:pt>
    <dgm:pt modelId="{47CD9F63-4380-41B8-9918-207626B411CE}" type="pres">
      <dgm:prSet presAssocID="{2A0F57B9-949A-4DC4-AC80-1B9A3505FA33}" presName="accentRepeatNode" presStyleLbl="solidFgAcc1" presStyleIdx="1" presStyleCnt="4"/>
      <dgm:spPr/>
    </dgm:pt>
    <dgm:pt modelId="{E9DA14FE-9FFF-4906-9B24-EBD43C206F01}" type="pres">
      <dgm:prSet presAssocID="{649FF507-E1B3-4AFD-B521-1257345C7B8B}" presName="text_3" presStyleLbl="node1" presStyleIdx="2" presStyleCnt="4">
        <dgm:presLayoutVars>
          <dgm:bulletEnabled val="1"/>
        </dgm:presLayoutVars>
      </dgm:prSet>
      <dgm:spPr/>
    </dgm:pt>
    <dgm:pt modelId="{34DF45A7-EAA0-4770-B3B2-B9E3D8103ACC}" type="pres">
      <dgm:prSet presAssocID="{649FF507-E1B3-4AFD-B521-1257345C7B8B}" presName="accent_3" presStyleCnt="0"/>
      <dgm:spPr/>
    </dgm:pt>
    <dgm:pt modelId="{B84A9A45-169E-418E-9561-96C2CC6243D5}" type="pres">
      <dgm:prSet presAssocID="{649FF507-E1B3-4AFD-B521-1257345C7B8B}" presName="accentRepeatNode" presStyleLbl="solidFgAcc1" presStyleIdx="2" presStyleCnt="4"/>
      <dgm:spPr/>
    </dgm:pt>
    <dgm:pt modelId="{7477205F-A61A-491A-B30B-D174A962BFEB}" type="pres">
      <dgm:prSet presAssocID="{43A47B57-8D8C-4E73-9F76-27C31F691721}" presName="text_4" presStyleLbl="node1" presStyleIdx="3" presStyleCnt="4">
        <dgm:presLayoutVars>
          <dgm:bulletEnabled val="1"/>
        </dgm:presLayoutVars>
      </dgm:prSet>
      <dgm:spPr/>
    </dgm:pt>
    <dgm:pt modelId="{09C6415C-16F7-4DE4-B152-FF481387443D}" type="pres">
      <dgm:prSet presAssocID="{43A47B57-8D8C-4E73-9F76-27C31F691721}" presName="accent_4" presStyleCnt="0"/>
      <dgm:spPr/>
    </dgm:pt>
    <dgm:pt modelId="{716D24D1-E7C7-4569-A11F-47705CC173CD}" type="pres">
      <dgm:prSet presAssocID="{43A47B57-8D8C-4E73-9F76-27C31F691721}" presName="accentRepeatNode" presStyleLbl="solidFgAcc1" presStyleIdx="3" presStyleCnt="4"/>
      <dgm:spPr/>
    </dgm:pt>
  </dgm:ptLst>
  <dgm:cxnLst>
    <dgm:cxn modelId="{F551AB18-5394-405C-A275-08341E678688}" type="presOf" srcId="{6566A1E1-27BA-4BCD-91CE-DEC78B3E0A07}" destId="{1A42F48B-AF9B-456C-B6CB-823435D08AC6}" srcOrd="0" destOrd="0" presId="urn:microsoft.com/office/officeart/2008/layout/VerticalCurvedList"/>
    <dgm:cxn modelId="{C24E705F-2C33-4701-A5BE-F088D415200E}" type="presOf" srcId="{12A8D234-665F-4CD2-9AF6-6DACD542A22E}" destId="{2668BDC0-407F-4771-A749-E5CAE2807559}" srcOrd="0" destOrd="0" presId="urn:microsoft.com/office/officeart/2008/layout/VerticalCurvedList"/>
    <dgm:cxn modelId="{BFB0A057-7DE9-4AB9-AEC5-15E6D9CC9F73}" srcId="{12A8D234-665F-4CD2-9AF6-6DACD542A22E}" destId="{1BA146A7-6A52-4E77-A6E6-A3D40F86D424}" srcOrd="0" destOrd="0" parTransId="{F496E61E-92FA-4971-8683-2D3FD3797F91}" sibTransId="{6566A1E1-27BA-4BCD-91CE-DEC78B3E0A07}"/>
    <dgm:cxn modelId="{37C53B80-56AB-49DD-9D23-3EE36BF0F828}" srcId="{12A8D234-665F-4CD2-9AF6-6DACD542A22E}" destId="{43A47B57-8D8C-4E73-9F76-27C31F691721}" srcOrd="3" destOrd="0" parTransId="{49655515-6E5E-49AE-A9CE-0A6AE3C371F3}" sibTransId="{1A6061EC-9F01-407B-844B-7649C5509802}"/>
    <dgm:cxn modelId="{CC35178B-52B4-4562-A81D-7C8BF2260945}" type="presOf" srcId="{43A47B57-8D8C-4E73-9F76-27C31F691721}" destId="{7477205F-A61A-491A-B30B-D174A962BFEB}" srcOrd="0" destOrd="0" presId="urn:microsoft.com/office/officeart/2008/layout/VerticalCurvedList"/>
    <dgm:cxn modelId="{5807BB98-571A-439F-A003-2FF5BB1FD155}" srcId="{12A8D234-665F-4CD2-9AF6-6DACD542A22E}" destId="{649FF507-E1B3-4AFD-B521-1257345C7B8B}" srcOrd="2" destOrd="0" parTransId="{FE3E5844-BD41-4D1D-9F5E-F4B33416990E}" sibTransId="{B85CC1A0-79CE-4152-89B1-10453AF03788}"/>
    <dgm:cxn modelId="{0FA203A7-0D21-4D30-AC4F-2A85AFA1E185}" type="presOf" srcId="{649FF507-E1B3-4AFD-B521-1257345C7B8B}" destId="{E9DA14FE-9FFF-4906-9B24-EBD43C206F01}" srcOrd="0" destOrd="0" presId="urn:microsoft.com/office/officeart/2008/layout/VerticalCurvedList"/>
    <dgm:cxn modelId="{8A2518C5-FE5D-4108-8233-CBF01BAAC8FC}" type="presOf" srcId="{2A0F57B9-949A-4DC4-AC80-1B9A3505FA33}" destId="{E68F65FD-C652-4D09-A457-8451593B8BEE}" srcOrd="0" destOrd="0" presId="urn:microsoft.com/office/officeart/2008/layout/VerticalCurvedList"/>
    <dgm:cxn modelId="{669EF8C8-7E53-411A-8253-CB319EC97B68}" type="presOf" srcId="{1BA146A7-6A52-4E77-A6E6-A3D40F86D424}" destId="{3E514E6E-C328-4A50-8BD2-0A68A1049299}" srcOrd="0" destOrd="0" presId="urn:microsoft.com/office/officeart/2008/layout/VerticalCurvedList"/>
    <dgm:cxn modelId="{F1B208E3-D188-4848-9465-BCD5C3645A42}" srcId="{12A8D234-665F-4CD2-9AF6-6DACD542A22E}" destId="{2A0F57B9-949A-4DC4-AC80-1B9A3505FA33}" srcOrd="1" destOrd="0" parTransId="{D34883C8-F4BA-41DF-95C9-A7388BE2224F}" sibTransId="{58C485AD-1CC3-4BF4-814A-B6D1BE2AF941}"/>
    <dgm:cxn modelId="{2E9DF768-2E75-410B-AC68-6DC650FD80C1}" type="presParOf" srcId="{2668BDC0-407F-4771-A749-E5CAE2807559}" destId="{D22AA32E-E686-4804-83BF-845475F513EB}" srcOrd="0" destOrd="0" presId="urn:microsoft.com/office/officeart/2008/layout/VerticalCurvedList"/>
    <dgm:cxn modelId="{67176261-BD6A-47C8-A095-A6ABE725C217}" type="presParOf" srcId="{D22AA32E-E686-4804-83BF-845475F513EB}" destId="{9B079ABD-A7F9-4EB1-B012-1066A37120D9}" srcOrd="0" destOrd="0" presId="urn:microsoft.com/office/officeart/2008/layout/VerticalCurvedList"/>
    <dgm:cxn modelId="{D7A2F5D7-9D23-48CA-9F16-490282FEF6E1}" type="presParOf" srcId="{9B079ABD-A7F9-4EB1-B012-1066A37120D9}" destId="{65E74B9B-7688-4AA5-8F0C-64B3E9DE7FA6}" srcOrd="0" destOrd="0" presId="urn:microsoft.com/office/officeart/2008/layout/VerticalCurvedList"/>
    <dgm:cxn modelId="{FCA6E979-D7F8-4E93-9B9B-EE8DA80777B8}" type="presParOf" srcId="{9B079ABD-A7F9-4EB1-B012-1066A37120D9}" destId="{1A42F48B-AF9B-456C-B6CB-823435D08AC6}" srcOrd="1" destOrd="0" presId="urn:microsoft.com/office/officeart/2008/layout/VerticalCurvedList"/>
    <dgm:cxn modelId="{0F7649B1-E133-4420-9556-86710EF54E49}" type="presParOf" srcId="{9B079ABD-A7F9-4EB1-B012-1066A37120D9}" destId="{A0503EA2-1641-407A-8067-260AFDB2F014}" srcOrd="2" destOrd="0" presId="urn:microsoft.com/office/officeart/2008/layout/VerticalCurvedList"/>
    <dgm:cxn modelId="{E2E8DCFF-A8C3-4840-9B62-6601A92F8E81}" type="presParOf" srcId="{9B079ABD-A7F9-4EB1-B012-1066A37120D9}" destId="{B0F2D53A-427E-4434-A47D-9803FC50B857}" srcOrd="3" destOrd="0" presId="urn:microsoft.com/office/officeart/2008/layout/VerticalCurvedList"/>
    <dgm:cxn modelId="{64905833-99EF-4B01-91E8-D2D35E78AFCD}" type="presParOf" srcId="{D22AA32E-E686-4804-83BF-845475F513EB}" destId="{3E514E6E-C328-4A50-8BD2-0A68A1049299}" srcOrd="1" destOrd="0" presId="urn:microsoft.com/office/officeart/2008/layout/VerticalCurvedList"/>
    <dgm:cxn modelId="{A4766A60-7823-42CD-8F97-39F2599A04BF}" type="presParOf" srcId="{D22AA32E-E686-4804-83BF-845475F513EB}" destId="{DFE83E19-BC7F-4094-B8D8-8C0CFFB5E6D6}" srcOrd="2" destOrd="0" presId="urn:microsoft.com/office/officeart/2008/layout/VerticalCurvedList"/>
    <dgm:cxn modelId="{4EBAD221-C361-498D-9E49-2464A1730FCE}" type="presParOf" srcId="{DFE83E19-BC7F-4094-B8D8-8C0CFFB5E6D6}" destId="{48FCB445-0ED0-4587-A837-CE8D7D8DABCE}" srcOrd="0" destOrd="0" presId="urn:microsoft.com/office/officeart/2008/layout/VerticalCurvedList"/>
    <dgm:cxn modelId="{199508EB-D1FE-4923-BF5F-CB98071CCE5E}" type="presParOf" srcId="{D22AA32E-E686-4804-83BF-845475F513EB}" destId="{E68F65FD-C652-4D09-A457-8451593B8BEE}" srcOrd="3" destOrd="0" presId="urn:microsoft.com/office/officeart/2008/layout/VerticalCurvedList"/>
    <dgm:cxn modelId="{58FE625E-AB52-401D-B259-84D940CCC4EC}" type="presParOf" srcId="{D22AA32E-E686-4804-83BF-845475F513EB}" destId="{B7E2C467-907D-4DE5-9CD8-EC0DB971ABF4}" srcOrd="4" destOrd="0" presId="urn:microsoft.com/office/officeart/2008/layout/VerticalCurvedList"/>
    <dgm:cxn modelId="{82B35A19-13A7-4546-8CED-A13A6EB84218}" type="presParOf" srcId="{B7E2C467-907D-4DE5-9CD8-EC0DB971ABF4}" destId="{47CD9F63-4380-41B8-9918-207626B411CE}" srcOrd="0" destOrd="0" presId="urn:microsoft.com/office/officeart/2008/layout/VerticalCurvedList"/>
    <dgm:cxn modelId="{F1C7D734-2A5B-4B36-A8A2-BE5F1BFFA687}" type="presParOf" srcId="{D22AA32E-E686-4804-83BF-845475F513EB}" destId="{E9DA14FE-9FFF-4906-9B24-EBD43C206F01}" srcOrd="5" destOrd="0" presId="urn:microsoft.com/office/officeart/2008/layout/VerticalCurvedList"/>
    <dgm:cxn modelId="{23A1B00B-7683-4064-A4DA-E9C7A1234BFB}" type="presParOf" srcId="{D22AA32E-E686-4804-83BF-845475F513EB}" destId="{34DF45A7-EAA0-4770-B3B2-B9E3D8103ACC}" srcOrd="6" destOrd="0" presId="urn:microsoft.com/office/officeart/2008/layout/VerticalCurvedList"/>
    <dgm:cxn modelId="{1FF814AB-2C99-41AB-A714-43490BA6291A}" type="presParOf" srcId="{34DF45A7-EAA0-4770-B3B2-B9E3D8103ACC}" destId="{B84A9A45-169E-418E-9561-96C2CC6243D5}" srcOrd="0" destOrd="0" presId="urn:microsoft.com/office/officeart/2008/layout/VerticalCurvedList"/>
    <dgm:cxn modelId="{22C3BDCC-3E39-4259-AD1D-57E2F6186430}" type="presParOf" srcId="{D22AA32E-E686-4804-83BF-845475F513EB}" destId="{7477205F-A61A-491A-B30B-D174A962BFEB}" srcOrd="7" destOrd="0" presId="urn:microsoft.com/office/officeart/2008/layout/VerticalCurvedList"/>
    <dgm:cxn modelId="{FC2C7674-9C5C-4D39-AB57-1867D678D6D3}" type="presParOf" srcId="{D22AA32E-E686-4804-83BF-845475F513EB}" destId="{09C6415C-16F7-4DE4-B152-FF481387443D}" srcOrd="8" destOrd="0" presId="urn:microsoft.com/office/officeart/2008/layout/VerticalCurvedList"/>
    <dgm:cxn modelId="{6D870098-F01D-455C-94C3-5D92553798E0}" type="presParOf" srcId="{09C6415C-16F7-4DE4-B152-FF481387443D}" destId="{716D24D1-E7C7-4569-A11F-47705CC173C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2F48B-AF9B-456C-B6CB-823435D08AC6}">
      <dsp:nvSpPr>
        <dsp:cNvPr id="0" name=""/>
        <dsp:cNvSpPr/>
      </dsp:nvSpPr>
      <dsp:spPr>
        <a:xfrm>
          <a:off x="-5574989" y="-853493"/>
          <a:ext cx="6637761" cy="6637761"/>
        </a:xfrm>
        <a:prstGeom prst="blockArc">
          <a:avLst>
            <a:gd name="adj1" fmla="val 18900000"/>
            <a:gd name="adj2" fmla="val 2700000"/>
            <a:gd name="adj3" fmla="val 325"/>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514E6E-C328-4A50-8BD2-0A68A1049299}">
      <dsp:nvSpPr>
        <dsp:cNvPr id="0" name=""/>
        <dsp:cNvSpPr/>
      </dsp:nvSpPr>
      <dsp:spPr>
        <a:xfrm>
          <a:off x="556345" y="379077"/>
          <a:ext cx="10864044" cy="758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2099" tIns="96520" rIns="96520" bIns="96520" numCol="1" spcCol="1270" anchor="ctr" anchorCtr="0">
          <a:noAutofit/>
        </a:bodyPr>
        <a:lstStyle/>
        <a:p>
          <a:pPr marL="0" lvl="0" indent="0" algn="l" defTabSz="1689100" rtl="0">
            <a:lnSpc>
              <a:spcPct val="90000"/>
            </a:lnSpc>
            <a:spcBef>
              <a:spcPct val="0"/>
            </a:spcBef>
            <a:spcAft>
              <a:spcPct val="35000"/>
            </a:spcAft>
            <a:buNone/>
          </a:pPr>
          <a:r>
            <a:rPr lang="zh-CN" altLang="en-US" sz="3800" kern="1200" dirty="0"/>
            <a:t>聚类度量</a:t>
          </a:r>
          <a:endParaRPr lang="en-US" altLang="zh-CN" sz="3800" kern="1200" dirty="0"/>
        </a:p>
      </dsp:txBody>
      <dsp:txXfrm>
        <a:off x="556345" y="379077"/>
        <a:ext cx="10864044" cy="758550"/>
      </dsp:txXfrm>
    </dsp:sp>
    <dsp:sp modelId="{48FCB445-0ED0-4587-A837-CE8D7D8DABCE}">
      <dsp:nvSpPr>
        <dsp:cNvPr id="0" name=""/>
        <dsp:cNvSpPr/>
      </dsp:nvSpPr>
      <dsp:spPr>
        <a:xfrm>
          <a:off x="82251" y="284259"/>
          <a:ext cx="948188" cy="948188"/>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8F65FD-C652-4D09-A457-8451593B8BEE}">
      <dsp:nvSpPr>
        <dsp:cNvPr id="0" name=""/>
        <dsp:cNvSpPr/>
      </dsp:nvSpPr>
      <dsp:spPr>
        <a:xfrm>
          <a:off x="991240" y="1517100"/>
          <a:ext cx="10429150" cy="758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2099" tIns="96520" rIns="96520" bIns="96520" numCol="1" spcCol="1270" anchor="ctr" anchorCtr="0">
          <a:noAutofit/>
        </a:bodyPr>
        <a:lstStyle/>
        <a:p>
          <a:pPr marL="0" lvl="0" indent="0" algn="l" defTabSz="1689100" rtl="0">
            <a:lnSpc>
              <a:spcPct val="90000"/>
            </a:lnSpc>
            <a:spcBef>
              <a:spcPct val="0"/>
            </a:spcBef>
            <a:spcAft>
              <a:spcPct val="35000"/>
            </a:spcAft>
            <a:buNone/>
          </a:pPr>
          <a:r>
            <a:rPr lang="zh-CN" altLang="en-US" sz="3800" kern="1200"/>
            <a:t>原型</a:t>
          </a:r>
          <a:r>
            <a:rPr lang="zh-CN" altLang="en-US" sz="3800" kern="1200" dirty="0"/>
            <a:t>聚类</a:t>
          </a:r>
          <a:endParaRPr lang="en-US" altLang="zh-CN" sz="3800" kern="1200" dirty="0"/>
        </a:p>
      </dsp:txBody>
      <dsp:txXfrm>
        <a:off x="991240" y="1517100"/>
        <a:ext cx="10429150" cy="758550"/>
      </dsp:txXfrm>
    </dsp:sp>
    <dsp:sp modelId="{47CD9F63-4380-41B8-9918-207626B411CE}">
      <dsp:nvSpPr>
        <dsp:cNvPr id="0" name=""/>
        <dsp:cNvSpPr/>
      </dsp:nvSpPr>
      <dsp:spPr>
        <a:xfrm>
          <a:off x="517146" y="1422282"/>
          <a:ext cx="948188" cy="948188"/>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DA14FE-9FFF-4906-9B24-EBD43C206F01}">
      <dsp:nvSpPr>
        <dsp:cNvPr id="0" name=""/>
        <dsp:cNvSpPr/>
      </dsp:nvSpPr>
      <dsp:spPr>
        <a:xfrm>
          <a:off x="991240" y="2655123"/>
          <a:ext cx="10429150" cy="758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2099" tIns="96520" rIns="96520" bIns="96520" numCol="1" spcCol="1270" anchor="ctr" anchorCtr="0">
          <a:noAutofit/>
        </a:bodyPr>
        <a:lstStyle/>
        <a:p>
          <a:pPr marL="0" lvl="0" indent="0" algn="l" defTabSz="1689100" rtl="0">
            <a:lnSpc>
              <a:spcPct val="90000"/>
            </a:lnSpc>
            <a:spcBef>
              <a:spcPct val="0"/>
            </a:spcBef>
            <a:spcAft>
              <a:spcPct val="35000"/>
            </a:spcAft>
            <a:buNone/>
          </a:pPr>
          <a:r>
            <a:rPr lang="zh-CN" altLang="en-US" sz="3800" kern="1200" dirty="0"/>
            <a:t>密度聚类</a:t>
          </a:r>
          <a:endParaRPr lang="en-US" altLang="zh-CN" sz="3800" kern="1200" dirty="0"/>
        </a:p>
      </dsp:txBody>
      <dsp:txXfrm>
        <a:off x="991240" y="2655123"/>
        <a:ext cx="10429150" cy="758550"/>
      </dsp:txXfrm>
    </dsp:sp>
    <dsp:sp modelId="{B84A9A45-169E-418E-9561-96C2CC6243D5}">
      <dsp:nvSpPr>
        <dsp:cNvPr id="0" name=""/>
        <dsp:cNvSpPr/>
      </dsp:nvSpPr>
      <dsp:spPr>
        <a:xfrm>
          <a:off x="517146" y="2560304"/>
          <a:ext cx="948188" cy="948188"/>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77205F-A61A-491A-B30B-D174A962BFEB}">
      <dsp:nvSpPr>
        <dsp:cNvPr id="0" name=""/>
        <dsp:cNvSpPr/>
      </dsp:nvSpPr>
      <dsp:spPr>
        <a:xfrm>
          <a:off x="556345" y="3793146"/>
          <a:ext cx="10864044" cy="7585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2099" tIns="96520" rIns="96520" bIns="9652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层次聚类</a:t>
          </a:r>
          <a:endParaRPr lang="en-US" altLang="zh-CN" sz="3800" kern="1200" dirty="0"/>
        </a:p>
      </dsp:txBody>
      <dsp:txXfrm>
        <a:off x="556345" y="3793146"/>
        <a:ext cx="10864044" cy="758550"/>
      </dsp:txXfrm>
    </dsp:sp>
    <dsp:sp modelId="{716D24D1-E7C7-4569-A11F-47705CC173CD}">
      <dsp:nvSpPr>
        <dsp:cNvPr id="0" name=""/>
        <dsp:cNvSpPr/>
      </dsp:nvSpPr>
      <dsp:spPr>
        <a:xfrm>
          <a:off x="82251" y="3698327"/>
          <a:ext cx="948188" cy="948188"/>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013AA58-B94A-4B6D-9416-516C3C49C321}" type="datetimeFigureOut">
              <a:rPr lang="zh-CN" altLang="en-US" smtClean="0"/>
              <a:t>2024/9/9</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FB334C4-E6A6-469E-BE76-686BC5428D78}" type="slidenum">
              <a:rPr lang="zh-CN" altLang="en-US" smtClean="0"/>
              <a:t>‹#›</a:t>
            </a:fld>
            <a:endParaRPr lang="zh-CN" altLang="en-US"/>
          </a:p>
        </p:txBody>
      </p:sp>
    </p:spTree>
    <p:extLst>
      <p:ext uri="{BB962C8B-B14F-4D97-AF65-F5344CB8AC3E}">
        <p14:creationId xmlns:p14="http://schemas.microsoft.com/office/powerpoint/2010/main" val="3563356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28D15BC-F879-AE4D-B006-C2E3B425B2B0}" type="datetimeFigureOut">
              <a:rPr kumimoji="1" lang="zh-CN" altLang="en-US" smtClean="0"/>
              <a:t>2024/9/9</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96E41FC-CD1F-2241-B8E1-D35625870791}" type="slidenum">
              <a:rPr kumimoji="1" lang="zh-CN" altLang="en-US" smtClean="0"/>
              <a:t>‹#›</a:t>
            </a:fld>
            <a:endParaRPr kumimoji="1" lang="zh-CN" altLang="en-US"/>
          </a:p>
        </p:txBody>
      </p:sp>
    </p:spTree>
    <p:extLst>
      <p:ext uri="{BB962C8B-B14F-4D97-AF65-F5344CB8AC3E}">
        <p14:creationId xmlns:p14="http://schemas.microsoft.com/office/powerpoint/2010/main" val="1090369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a:t>
            </a:fld>
            <a:endParaRPr kumimoji="1" lang="zh-CN" altLang="en-US"/>
          </a:p>
        </p:txBody>
      </p:sp>
    </p:spTree>
    <p:extLst>
      <p:ext uri="{BB962C8B-B14F-4D97-AF65-F5344CB8AC3E}">
        <p14:creationId xmlns:p14="http://schemas.microsoft.com/office/powerpoint/2010/main" val="137050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20</a:t>
            </a:fld>
            <a:endParaRPr kumimoji="1" lang="zh-CN" altLang="en-US"/>
          </a:p>
        </p:txBody>
      </p:sp>
    </p:spTree>
    <p:extLst>
      <p:ext uri="{BB962C8B-B14F-4D97-AF65-F5344CB8AC3E}">
        <p14:creationId xmlns:p14="http://schemas.microsoft.com/office/powerpoint/2010/main" val="378046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B55AE-04BC-B94E-8A89-71D03209CE96}" type="slidenum">
              <a:rPr kumimoji="1" lang="zh-CN" altLang="en-US" smtClean="0"/>
              <a:t>22</a:t>
            </a:fld>
            <a:endParaRPr kumimoji="1" lang="zh-CN" altLang="en-US"/>
          </a:p>
        </p:txBody>
      </p:sp>
    </p:spTree>
    <p:extLst>
      <p:ext uri="{BB962C8B-B14F-4D97-AF65-F5344CB8AC3E}">
        <p14:creationId xmlns:p14="http://schemas.microsoft.com/office/powerpoint/2010/main" val="406100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29</a:t>
            </a:fld>
            <a:endParaRPr kumimoji="1" lang="zh-CN" altLang="en-US"/>
          </a:p>
        </p:txBody>
      </p:sp>
    </p:spTree>
    <p:extLst>
      <p:ext uri="{BB962C8B-B14F-4D97-AF65-F5344CB8AC3E}">
        <p14:creationId xmlns:p14="http://schemas.microsoft.com/office/powerpoint/2010/main" val="193867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B55AE-04BC-B94E-8A89-71D03209CE96}" type="slidenum">
              <a:rPr kumimoji="1" lang="zh-CN" altLang="en-US" smtClean="0"/>
              <a:t>30</a:t>
            </a:fld>
            <a:endParaRPr kumimoji="1" lang="zh-CN" altLang="en-US"/>
          </a:p>
        </p:txBody>
      </p:sp>
    </p:spTree>
    <p:extLst>
      <p:ext uri="{BB962C8B-B14F-4D97-AF65-F5344CB8AC3E}">
        <p14:creationId xmlns:p14="http://schemas.microsoft.com/office/powerpoint/2010/main" val="184375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32</a:t>
            </a:fld>
            <a:endParaRPr kumimoji="1" lang="zh-CN" altLang="en-US"/>
          </a:p>
        </p:txBody>
      </p:sp>
    </p:spTree>
    <p:extLst>
      <p:ext uri="{BB962C8B-B14F-4D97-AF65-F5344CB8AC3E}">
        <p14:creationId xmlns:p14="http://schemas.microsoft.com/office/powerpoint/2010/main" val="310622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B55AE-04BC-B94E-8A89-71D03209CE96}" type="slidenum">
              <a:rPr kumimoji="1" lang="zh-CN" altLang="en-US" smtClean="0"/>
              <a:t>33</a:t>
            </a:fld>
            <a:endParaRPr kumimoji="1" lang="zh-CN" altLang="en-US"/>
          </a:p>
        </p:txBody>
      </p:sp>
    </p:spTree>
    <p:extLst>
      <p:ext uri="{BB962C8B-B14F-4D97-AF65-F5344CB8AC3E}">
        <p14:creationId xmlns:p14="http://schemas.microsoft.com/office/powerpoint/2010/main" val="166259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34</a:t>
            </a:fld>
            <a:endParaRPr kumimoji="1" lang="zh-CN" altLang="en-US"/>
          </a:p>
        </p:txBody>
      </p:sp>
    </p:spTree>
    <p:extLst>
      <p:ext uri="{BB962C8B-B14F-4D97-AF65-F5344CB8AC3E}">
        <p14:creationId xmlns:p14="http://schemas.microsoft.com/office/powerpoint/2010/main" val="3561934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B55AE-04BC-B94E-8A89-71D03209CE96}" type="slidenum">
              <a:rPr kumimoji="1" lang="zh-CN" altLang="en-US" smtClean="0"/>
              <a:t>38</a:t>
            </a:fld>
            <a:endParaRPr kumimoji="1" lang="zh-CN" altLang="en-US"/>
          </a:p>
        </p:txBody>
      </p:sp>
    </p:spTree>
    <p:extLst>
      <p:ext uri="{BB962C8B-B14F-4D97-AF65-F5344CB8AC3E}">
        <p14:creationId xmlns:p14="http://schemas.microsoft.com/office/powerpoint/2010/main" val="4148525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45</a:t>
            </a:fld>
            <a:endParaRPr kumimoji="1" lang="zh-CN" altLang="en-US"/>
          </a:p>
        </p:txBody>
      </p:sp>
    </p:spTree>
    <p:extLst>
      <p:ext uri="{BB962C8B-B14F-4D97-AF65-F5344CB8AC3E}">
        <p14:creationId xmlns:p14="http://schemas.microsoft.com/office/powerpoint/2010/main" val="80182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65</a:t>
            </a:fld>
            <a:endParaRPr kumimoji="1" lang="zh-CN" altLang="en-US"/>
          </a:p>
        </p:txBody>
      </p:sp>
    </p:spTree>
    <p:extLst>
      <p:ext uri="{BB962C8B-B14F-4D97-AF65-F5344CB8AC3E}">
        <p14:creationId xmlns:p14="http://schemas.microsoft.com/office/powerpoint/2010/main" val="8032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a:t>
            </a:fld>
            <a:endParaRPr kumimoji="1" lang="zh-CN" altLang="en-US"/>
          </a:p>
        </p:txBody>
      </p:sp>
    </p:spTree>
    <p:extLst>
      <p:ext uri="{BB962C8B-B14F-4D97-AF65-F5344CB8AC3E}">
        <p14:creationId xmlns:p14="http://schemas.microsoft.com/office/powerpoint/2010/main" val="2993886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66</a:t>
            </a:fld>
            <a:endParaRPr kumimoji="1" lang="zh-CN" altLang="en-US"/>
          </a:p>
        </p:txBody>
      </p:sp>
    </p:spTree>
    <p:extLst>
      <p:ext uri="{BB962C8B-B14F-4D97-AF65-F5344CB8AC3E}">
        <p14:creationId xmlns:p14="http://schemas.microsoft.com/office/powerpoint/2010/main" val="3306676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68</a:t>
            </a:fld>
            <a:endParaRPr kumimoji="1" lang="zh-CN" altLang="en-US"/>
          </a:p>
        </p:txBody>
      </p:sp>
    </p:spTree>
    <p:extLst>
      <p:ext uri="{BB962C8B-B14F-4D97-AF65-F5344CB8AC3E}">
        <p14:creationId xmlns:p14="http://schemas.microsoft.com/office/powerpoint/2010/main" val="345653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69</a:t>
            </a:fld>
            <a:endParaRPr kumimoji="1" lang="zh-CN" altLang="en-US"/>
          </a:p>
        </p:txBody>
      </p:sp>
    </p:spTree>
    <p:extLst>
      <p:ext uri="{BB962C8B-B14F-4D97-AF65-F5344CB8AC3E}">
        <p14:creationId xmlns:p14="http://schemas.microsoft.com/office/powerpoint/2010/main" val="3665267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70</a:t>
            </a:fld>
            <a:endParaRPr kumimoji="1" lang="zh-CN" altLang="en-US"/>
          </a:p>
        </p:txBody>
      </p:sp>
    </p:spTree>
    <p:extLst>
      <p:ext uri="{BB962C8B-B14F-4D97-AF65-F5344CB8AC3E}">
        <p14:creationId xmlns:p14="http://schemas.microsoft.com/office/powerpoint/2010/main" val="235565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71</a:t>
            </a:fld>
            <a:endParaRPr kumimoji="1" lang="zh-CN" altLang="en-US"/>
          </a:p>
        </p:txBody>
      </p:sp>
    </p:spTree>
    <p:extLst>
      <p:ext uri="{BB962C8B-B14F-4D97-AF65-F5344CB8AC3E}">
        <p14:creationId xmlns:p14="http://schemas.microsoft.com/office/powerpoint/2010/main" val="327533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7</a:t>
            </a:fld>
            <a:endParaRPr kumimoji="1" lang="zh-CN" altLang="en-US"/>
          </a:p>
        </p:txBody>
      </p:sp>
    </p:spTree>
    <p:extLst>
      <p:ext uri="{BB962C8B-B14F-4D97-AF65-F5344CB8AC3E}">
        <p14:creationId xmlns:p14="http://schemas.microsoft.com/office/powerpoint/2010/main" val="414475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FAB55AE-04BC-B94E-8A89-71D03209CE96}" type="slidenum">
              <a:rPr kumimoji="1" lang="zh-CN" altLang="en-US" smtClean="0"/>
              <a:t>8</a:t>
            </a:fld>
            <a:endParaRPr kumimoji="1" lang="zh-CN" altLang="en-US"/>
          </a:p>
        </p:txBody>
      </p:sp>
    </p:spTree>
    <p:extLst>
      <p:ext uri="{BB962C8B-B14F-4D97-AF65-F5344CB8AC3E}">
        <p14:creationId xmlns:p14="http://schemas.microsoft.com/office/powerpoint/2010/main" val="396271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9</a:t>
            </a:fld>
            <a:endParaRPr kumimoji="1" lang="zh-CN" altLang="en-US"/>
          </a:p>
        </p:txBody>
      </p:sp>
    </p:spTree>
    <p:extLst>
      <p:ext uri="{BB962C8B-B14F-4D97-AF65-F5344CB8AC3E}">
        <p14:creationId xmlns:p14="http://schemas.microsoft.com/office/powerpoint/2010/main" val="112534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kumimoji="1" lang="en-US" altLang="zh-CN" dirty="0" smtClean="0"/>
                  <a:t>Ln</a:t>
                </a:r>
                <a:r>
                  <a:rPr kumimoji="1" lang="zh-CN" altLang="en-US" dirty="0" smtClean="0"/>
                  <a:t>（</a:t>
                </a:r>
                <a:r>
                  <a:rPr kumimoji="1" lang="en-US" altLang="zh-CN" dirty="0" smtClean="0"/>
                  <a:t>p(x)/q(x)) = Ln(p(x)) – Ln(q(x))</a:t>
                </a:r>
                <a:r>
                  <a:rPr kumimoji="1" lang="zh-CN" altLang="en-US" dirty="0" smtClean="0"/>
                  <a:t>，相对熵用来测量两种数据分布的</a:t>
                </a:r>
                <a:r>
                  <a:rPr kumimoji="1" lang="zh-CN" altLang="en-US" dirty="0" smtClean="0"/>
                  <a:t>相似性</a:t>
                </a:r>
                <a:endParaRPr kumimoji="1" lang="en-US" altLang="zh-CN" dirty="0" smtClean="0"/>
              </a:p>
              <a:p>
                <a:endParaRPr kumimoji="1" lang="en-US" altLang="zh-CN" dirty="0" smtClean="0"/>
              </a:p>
              <a:p>
                <a:r>
                  <a:rPr kumimoji="1" lang="zh-CN" altLang="en-US" dirty="0" smtClean="0"/>
                  <a:t>信息熵</a:t>
                </a:r>
                <a:r>
                  <a:rPr kumimoji="1" lang="zh-CN" altLang="en-US" i="0" smtClean="0">
                    <a:latin typeface="Cambria Math" panose="02040503050406030204" pitchFamily="18" charset="0"/>
                  </a:rPr>
                  <a:t>∫1</a:t>
                </a:r>
                <a:r>
                  <a:rPr kumimoji="1" lang="en-US" altLang="zh-CN" i="0" smtClean="0">
                    <a:latin typeface="Cambria Math" panose="02040503050406030204" pitchFamily="18" charset="0"/>
                  </a:rPr>
                  <a:t>▒</a:t>
                </a:r>
                <a:r>
                  <a:rPr kumimoji="1" lang="zh-CN" altLang="en-US" i="0" smtClean="0">
                    <a:latin typeface="Cambria Math" panose="02040503050406030204" pitchFamily="18" charset="0"/>
                  </a:rPr>
                  <a:t>〖</a:t>
                </a:r>
                <a:r>
                  <a:rPr kumimoji="1" lang="en-US" altLang="zh-CN" b="0" i="0" smtClean="0">
                    <a:latin typeface="Cambria Math" panose="02040503050406030204" pitchFamily="18" charset="0"/>
                  </a:rPr>
                  <a:t>𝑝(𝑥)  ln⁡𝑝(𝑥) ⅆ𝑥</a:t>
                </a:r>
                <a:r>
                  <a:rPr kumimoji="1" lang="zh-CN" altLang="en-US" b="0" i="0" smtClean="0">
                    <a:latin typeface="Cambria Math" panose="02040503050406030204" pitchFamily="18" charset="0"/>
                  </a:rPr>
                  <a:t>〗</a:t>
                </a:r>
                <a:r>
                  <a:rPr kumimoji="1" lang="zh-CN" altLang="en-US" dirty="0" smtClean="0"/>
                  <a:t>，相对熵表示两种分布的信息熵的相对区别</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0FAB55AE-04BC-B94E-8A89-71D03209CE96}" type="slidenum">
              <a:rPr kumimoji="1" lang="zh-CN" altLang="en-US" smtClean="0"/>
              <a:t>10</a:t>
            </a:fld>
            <a:endParaRPr kumimoji="1" lang="zh-CN" altLang="en-US"/>
          </a:p>
        </p:txBody>
      </p:sp>
    </p:spTree>
    <p:extLst>
      <p:ext uri="{BB962C8B-B14F-4D97-AF65-F5344CB8AC3E}">
        <p14:creationId xmlns:p14="http://schemas.microsoft.com/office/powerpoint/2010/main" val="3762401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718569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3593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401396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29000">
                <a:srgbClr val="FFFFFF"/>
              </a:gs>
              <a:gs pos="0">
                <a:schemeClr val="bg1"/>
              </a:gs>
              <a:gs pos="100000">
                <a:schemeClr val="bg1">
                  <a:alpha val="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a:noFill/>
              </a:ln>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347133" y="1158539"/>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atin typeface="微软雅黑 Light" panose="020B0502040204020203" pitchFamily="34" charset="-122"/>
                <a:ea typeface="微软雅黑 Light" panose="020B0502040204020203" pitchFamily="34" charset="-122"/>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baseline="0">
                <a:latin typeface="微软雅黑 Light" panose="020B0502040204020203" pitchFamily="34" charset="-122"/>
                <a:ea typeface="微软雅黑 Light" panose="020B0502040204020203" pitchFamily="34" charset="-122"/>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baseline="0">
                <a:latin typeface="微软雅黑 Light" panose="020B0502040204020203" pitchFamily="34" charset="-122"/>
                <a:ea typeface="微软雅黑 Light" panose="020B0502040204020203" pitchFamily="34" charset="-122"/>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Tree>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
        <p:nvSpPr>
          <p:cNvPr id="8" name="标题占位符 7"/>
          <p:cNvSpPr>
            <a:spLocks noGrp="1"/>
          </p:cNvSpPr>
          <p:nvPr>
            <p:ph type="title"/>
          </p:nvPr>
        </p:nvSpPr>
        <p:spPr>
          <a:xfrm>
            <a:off x="347135"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7988838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80"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7.xml"/><Relationship Id="rId7"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tiff"/><Relationship Id="rId4" Type="http://schemas.openxmlformats.org/officeDocument/2006/relationships/image" Target="../media/image49.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5.tiff"/><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0"/>
            <a:ext cx="12192000" cy="382905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a:ea typeface="微软雅黑"/>
              <a:cs typeface="+mn-cs"/>
            </a:endParaRPr>
          </a:p>
        </p:txBody>
      </p:sp>
      <p:sp>
        <p:nvSpPr>
          <p:cNvPr id="3" name="矩形 2"/>
          <p:cNvSpPr/>
          <p:nvPr/>
        </p:nvSpPr>
        <p:spPr>
          <a:xfrm>
            <a:off x="0" y="3829050"/>
            <a:ext cx="12192000" cy="209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4" name="组合 3"/>
          <p:cNvGrpSpPr/>
          <p:nvPr/>
        </p:nvGrpSpPr>
        <p:grpSpPr>
          <a:xfrm>
            <a:off x="9220654" y="3164114"/>
            <a:ext cx="1571171" cy="1571171"/>
            <a:chOff x="4943929" y="1410264"/>
            <a:chExt cx="2011479" cy="2011479"/>
          </a:xfrm>
        </p:grpSpPr>
        <p:sp>
          <p:nvSpPr>
            <p:cNvPr id="5" name="椭圆 4"/>
            <p:cNvSpPr/>
            <p:nvPr/>
          </p:nvSpPr>
          <p:spPr>
            <a:xfrm>
              <a:off x="4943929" y="1410264"/>
              <a:ext cx="2011479" cy="2011479"/>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a:ln>
                  <a:noFill/>
                </a:ln>
                <a:solidFill>
                  <a:srgbClr val="10CF9B"/>
                </a:solidFill>
                <a:effectLst/>
                <a:uLnTx/>
                <a:uFillTx/>
                <a:latin typeface="Arial Rounded MT Bold" panose="020F0704030504030204" pitchFamily="34" charset="0"/>
                <a:ea typeface="黑体" panose="02010609060101010101" pitchFamily="49" charset="-122"/>
                <a:cs typeface="+mn-cs"/>
              </a:endParaRPr>
            </a:p>
          </p:txBody>
        </p:sp>
        <p:sp>
          <p:nvSpPr>
            <p:cNvPr id="6" name="矩形 5"/>
            <p:cNvSpPr/>
            <p:nvPr/>
          </p:nvSpPr>
          <p:spPr>
            <a:xfrm>
              <a:off x="5162430" y="1853621"/>
              <a:ext cx="1574474" cy="985071"/>
            </a:xfrm>
            <a:prstGeom prst="rect">
              <a:avLst/>
            </a:prstGeom>
            <a:ln w="76200">
              <a:noFill/>
            </a:ln>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rPr>
                <a:t>2024</a:t>
              </a:r>
              <a:endParaRPr kumimoji="0" lang="en-US"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endParaRPr>
            </a:p>
          </p:txBody>
        </p:sp>
      </p:grpSp>
      <p:grpSp>
        <p:nvGrpSpPr>
          <p:cNvPr id="7" name="组合 6"/>
          <p:cNvGrpSpPr/>
          <p:nvPr/>
        </p:nvGrpSpPr>
        <p:grpSpPr>
          <a:xfrm>
            <a:off x="1050888" y="4430343"/>
            <a:ext cx="8245512" cy="1665657"/>
            <a:chOff x="1754745" y="4409895"/>
            <a:chExt cx="6111912" cy="1665657"/>
          </a:xfrm>
        </p:grpSpPr>
        <p:sp>
          <p:nvSpPr>
            <p:cNvPr id="8" name="矩形 7"/>
            <p:cNvSpPr/>
            <p:nvPr/>
          </p:nvSpPr>
          <p:spPr>
            <a:xfrm>
              <a:off x="1754745" y="4409895"/>
              <a:ext cx="5786821" cy="1138773"/>
            </a:xfrm>
            <a:prstGeom prst="rect">
              <a:avLst/>
            </a:prstGeom>
          </p:spPr>
          <p:txBody>
            <a:bodyPr wrap="square">
              <a:spAutoFit/>
            </a:bodyPr>
            <a:lstStyle/>
            <a:p>
              <a:pPr lvl="0">
                <a:defRPr/>
              </a:pPr>
              <a:r>
                <a:rPr lang="zh-CN" altLang="en-US" sz="4000" b="1" dirty="0">
                  <a:solidFill>
                    <a:srgbClr val="303030">
                      <a:lumMod val="75000"/>
                    </a:srgbClr>
                  </a:solidFill>
                  <a:latin typeface="微软雅黑"/>
                  <a:ea typeface="微软雅黑"/>
                </a:rPr>
                <a:t>机器学习理论与算法</a:t>
              </a:r>
              <a:endParaRPr lang="en-US" altLang="zh-CN" sz="4000" b="1" dirty="0">
                <a:solidFill>
                  <a:srgbClr val="303030">
                    <a:lumMod val="75000"/>
                  </a:srgbClr>
                </a:solidFill>
                <a:latin typeface="微软雅黑"/>
                <a:ea typeface="微软雅黑"/>
              </a:endParaRPr>
            </a:p>
            <a:p>
              <a:pPr lvl="0">
                <a:defRPr/>
              </a:pPr>
              <a:r>
                <a:rPr lang="en-US" altLang="zh-CN" sz="2800" b="1" dirty="0">
                  <a:solidFill>
                    <a:srgbClr val="303030">
                      <a:lumMod val="75000"/>
                    </a:srgbClr>
                  </a:solidFill>
                  <a:latin typeface="微软雅黑"/>
                  <a:ea typeface="微软雅黑"/>
                </a:rPr>
                <a:t>Ch9 </a:t>
              </a:r>
              <a:r>
                <a:rPr lang="zh-CN" altLang="en-US" sz="2800" b="1" dirty="0">
                  <a:solidFill>
                    <a:srgbClr val="303030">
                      <a:lumMod val="75000"/>
                    </a:srgbClr>
                  </a:solidFill>
                  <a:latin typeface="微软雅黑"/>
                  <a:ea typeface="微软雅黑"/>
                </a:rPr>
                <a:t>聚类</a:t>
              </a:r>
              <a:endParaRPr lang="en-US" altLang="zh-CN" sz="2800" b="1" dirty="0">
                <a:solidFill>
                  <a:srgbClr val="303030">
                    <a:lumMod val="75000"/>
                  </a:srgbClr>
                </a:solidFill>
                <a:latin typeface="微软雅黑"/>
                <a:ea typeface="微软雅黑"/>
              </a:endParaRPr>
            </a:p>
          </p:txBody>
        </p:sp>
        <p:sp>
          <p:nvSpPr>
            <p:cNvPr id="9" name="矩形 8"/>
            <p:cNvSpPr/>
            <p:nvPr/>
          </p:nvSpPr>
          <p:spPr>
            <a:xfrm>
              <a:off x="1801578" y="5706220"/>
              <a:ext cx="6065079" cy="369332"/>
            </a:xfrm>
            <a:prstGeom prst="rect">
              <a:avLst/>
            </a:prstGeom>
          </p:spPr>
          <p:txBody>
            <a:bodyPr wrap="square">
              <a:spAutoFit/>
            </a:bodyPr>
            <a:lstStyle/>
            <a:p>
              <a:pPr lvl="0">
                <a:defRPr/>
              </a:pP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主讲教师：刘启和    </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Email</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qiheliu@uestc.edu.</a:t>
              </a:r>
              <a:r>
                <a:rPr lang="en-US" altLang="zh-CN" b="1" dirty="0" err="1">
                  <a:solidFill>
                    <a:srgbClr val="303030">
                      <a:lumMod val="75000"/>
                    </a:srgbClr>
                  </a:solidFill>
                  <a:latin typeface="微软雅黑 Light" panose="020B0502040204020203" pitchFamily="34" charset="-122"/>
                  <a:ea typeface="微软雅黑 Light" panose="020B0502040204020203" pitchFamily="34" charset="-122"/>
                </a:rPr>
                <a:t>cn</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QQ</a:t>
              </a:r>
              <a:r>
                <a:rPr lang="zh-CN" altLang="en-US" b="1" dirty="0">
                  <a:solidFill>
                    <a:srgbClr val="303030">
                      <a:lumMod val="75000"/>
                    </a:srgbClr>
                  </a:solidFill>
                  <a:latin typeface="微软雅黑 Light" panose="020B0502040204020203" pitchFamily="34" charset="-122"/>
                  <a:ea typeface="微软雅黑 Light" panose="020B0502040204020203" pitchFamily="34" charset="-122"/>
                </a:rPr>
                <a:t>群：</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688101382</a:t>
              </a:r>
              <a:endPar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0" name="直接连接符 9"/>
            <p:cNvCxnSpPr/>
            <p:nvPr/>
          </p:nvCxnSpPr>
          <p:spPr>
            <a:xfrm>
              <a:off x="1886856" y="5588001"/>
              <a:ext cx="552260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9784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p:txBody>
          <a:bodyPr>
            <a:normAutofit/>
          </a:bodyPr>
          <a:lstStyle/>
          <a:p>
            <a:pPr lvl="1"/>
            <a:r>
              <a:rPr lang="zh-CN" altLang="en-US" sz="2800" b="1" dirty="0"/>
              <a:t>相对熵</a:t>
            </a:r>
            <a:r>
              <a:rPr lang="en-US" altLang="zh-CN" sz="2800" b="1" dirty="0"/>
              <a:t>(KL</a:t>
            </a:r>
            <a:r>
              <a:rPr lang="zh-CN" altLang="en-US" sz="2800" b="1" dirty="0"/>
              <a:t>散度</a:t>
            </a:r>
            <a:r>
              <a:rPr lang="en-US" altLang="zh-CN" sz="2800" b="1" dirty="0"/>
              <a:t>)</a:t>
            </a:r>
          </a:p>
          <a:p>
            <a:pPr lvl="1"/>
            <a:endParaRPr lang="en-US" altLang="zh-CN" sz="2800" b="1" dirty="0"/>
          </a:p>
          <a:p>
            <a:pPr lvl="1"/>
            <a:endParaRPr lang="en-US" altLang="zh-CN" sz="2800" b="1" dirty="0"/>
          </a:p>
          <a:p>
            <a:pPr lvl="1"/>
            <a:endParaRPr lang="en-US" altLang="zh-CN" sz="2800" b="1" dirty="0"/>
          </a:p>
          <a:p>
            <a:pPr lvl="1"/>
            <a:endParaRPr lang="en-US" altLang="zh-CN" sz="2800" b="1" dirty="0"/>
          </a:p>
          <a:p>
            <a:pPr lvl="1"/>
            <a:r>
              <a:rPr lang="en-US" altLang="zh-CN" sz="2800" b="1" dirty="0"/>
              <a:t>Hellinger</a:t>
            </a:r>
            <a:r>
              <a:rPr lang="zh-CN" altLang="en-US" sz="2800" b="1" dirty="0"/>
              <a:t>（海林格）距离，汉明距离，</a:t>
            </a:r>
            <a:r>
              <a:rPr lang="it-IT" altLang="zh-CN" sz="2800" b="1" dirty="0"/>
              <a:t> Bhattacharyya</a:t>
            </a:r>
            <a:r>
              <a:rPr lang="zh-CN" altLang="en-US" sz="2800" b="1" dirty="0"/>
              <a:t>（巴氏）</a:t>
            </a:r>
            <a:r>
              <a:rPr lang="zh-CN" altLang="it-IT" sz="2800" b="1" dirty="0"/>
              <a:t>距离</a:t>
            </a:r>
            <a:r>
              <a:rPr lang="zh-CN" altLang="en-US" sz="2800" b="1" dirty="0"/>
              <a:t>，</a:t>
            </a:r>
            <a:r>
              <a:rPr lang="tr-TR" altLang="zh-CN" sz="2800" b="1" dirty="0"/>
              <a:t>Mahalanobis</a:t>
            </a:r>
            <a:r>
              <a:rPr lang="zh-CN" altLang="en-US" sz="2800" b="1" dirty="0"/>
              <a:t>（</a:t>
            </a:r>
            <a:r>
              <a:rPr lang="zh-CN" altLang="tr-TR" sz="2800" b="1" dirty="0"/>
              <a:t>马氏</a:t>
            </a:r>
            <a:r>
              <a:rPr lang="zh-CN" altLang="en-US" sz="2800" b="1" dirty="0"/>
              <a:t>）</a:t>
            </a:r>
            <a:r>
              <a:rPr lang="zh-CN" altLang="tr-TR" sz="2800" b="1" dirty="0"/>
              <a:t>距离</a:t>
            </a:r>
            <a:r>
              <a:rPr lang="zh-CN" altLang="en-US" sz="2800" b="1" dirty="0"/>
              <a:t>，</a:t>
            </a:r>
            <a:r>
              <a:rPr lang="nb-NO" altLang="zh-CN" sz="2800" b="1" dirty="0"/>
              <a:t>Chebyshev</a:t>
            </a:r>
            <a:r>
              <a:rPr lang="zh-CN" altLang="en-US" sz="2800" b="1" dirty="0"/>
              <a:t>（</a:t>
            </a:r>
            <a:r>
              <a:rPr lang="zh-CN" altLang="nb-NO" sz="2800" b="1" dirty="0"/>
              <a:t>切比雪夫</a:t>
            </a:r>
            <a:r>
              <a:rPr lang="zh-CN" altLang="en-US" sz="2800" b="1" dirty="0"/>
              <a:t>）</a:t>
            </a:r>
            <a:r>
              <a:rPr lang="zh-CN" altLang="nb-NO" sz="2800" b="1" dirty="0"/>
              <a:t>距离</a:t>
            </a:r>
            <a:r>
              <a:rPr lang="zh-CN" altLang="en-US" sz="2800" b="1" dirty="0"/>
              <a:t>，</a:t>
            </a:r>
            <a:r>
              <a:rPr lang="en-US" altLang="zh-CN" sz="2800" b="1" dirty="0"/>
              <a:t>Wasserstein</a:t>
            </a:r>
            <a:r>
              <a:rPr lang="zh-Hans" altLang="en-US" sz="2800" b="1" dirty="0"/>
              <a:t> </a:t>
            </a:r>
            <a:r>
              <a:rPr lang="en-US" altLang="zh-Hans" sz="2800" b="1" dirty="0"/>
              <a:t>Distance</a:t>
            </a:r>
            <a:r>
              <a:rPr lang="mr-IN" altLang="zh-CN" sz="2800" b="1" dirty="0"/>
              <a:t>…</a:t>
            </a:r>
            <a:r>
              <a:rPr lang="en-US" altLang="zh-CN" sz="2800" b="1" dirty="0"/>
              <a:t>.</a:t>
            </a:r>
            <a:endParaRPr lang="it-IT" altLang="zh-CN" sz="2800" b="1" dirty="0"/>
          </a:p>
          <a:p>
            <a:pPr lvl="1"/>
            <a:endParaRPr lang="it-IT" altLang="zh-CN" sz="2800" b="1" dirty="0"/>
          </a:p>
          <a:p>
            <a:pPr lvl="1"/>
            <a:endParaRPr lang="it-IT" altLang="zh-CN" sz="2800" b="1" dirty="0"/>
          </a:p>
          <a:p>
            <a:pPr>
              <a:buNone/>
            </a:pPr>
            <a:endParaRPr lang="zh-CN" altLang="en-US" sz="28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272" y="1628474"/>
            <a:ext cx="5345106" cy="1097474"/>
          </a:xfrm>
          <a:prstGeom prst="rect">
            <a:avLst/>
          </a:prstGeom>
        </p:spPr>
      </p:pic>
    </p:spTree>
    <p:custDataLst>
      <p:tags r:id="rId1"/>
    </p:custDataLst>
    <p:extLst>
      <p:ext uri="{BB962C8B-B14F-4D97-AF65-F5344CB8AC3E}">
        <p14:creationId xmlns:p14="http://schemas.microsoft.com/office/powerpoint/2010/main" val="3931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nchor="ctr">
            <a:spAutoFit/>
          </a:bodyPr>
          <a:lstStyle/>
          <a:p>
            <a:pPr marL="34925">
              <a:lnSpc>
                <a:spcPct val="100000"/>
              </a:lnSpc>
            </a:pPr>
            <a:r>
              <a:rPr lang="zh-CN" altLang="en-US" spc="-30" dirty="0"/>
              <a:t>聚类</a:t>
            </a:r>
            <a:endParaRPr spc="-30" dirty="0"/>
          </a:p>
        </p:txBody>
      </p:sp>
      <p:sp>
        <p:nvSpPr>
          <p:cNvPr id="3" name="object 3"/>
          <p:cNvSpPr txBox="1"/>
          <p:nvPr/>
        </p:nvSpPr>
        <p:spPr>
          <a:xfrm>
            <a:off x="3070860" y="3331465"/>
            <a:ext cx="5920740" cy="430887"/>
          </a:xfrm>
          <a:prstGeom prst="rect">
            <a:avLst/>
          </a:prstGeom>
          <a:solidFill>
            <a:srgbClr val="FFFF00"/>
          </a:solidFill>
        </p:spPr>
        <p:txBody>
          <a:bodyPr vert="horz" wrap="square" lIns="0" tIns="0" rIns="0" bIns="0" rtlCol="0">
            <a:spAutoFit/>
          </a:bodyPr>
          <a:lstStyle/>
          <a:p>
            <a:pPr marL="471170"/>
            <a:r>
              <a:rPr sz="2800" spc="-25" dirty="0">
                <a:latin typeface="FangSong"/>
                <a:cs typeface="FangSong"/>
              </a:rPr>
              <a:t>聚</a:t>
            </a:r>
            <a:r>
              <a:rPr sz="2800" spc="-30" dirty="0">
                <a:latin typeface="FangSong"/>
                <a:cs typeface="FangSong"/>
              </a:rPr>
              <a:t>类的“</a:t>
            </a:r>
            <a:r>
              <a:rPr sz="2800" spc="-25" dirty="0">
                <a:latin typeface="FangSong"/>
                <a:cs typeface="FangSong"/>
              </a:rPr>
              <a:t>好</a:t>
            </a:r>
            <a:r>
              <a:rPr sz="2800" spc="-30" dirty="0">
                <a:latin typeface="FangSong"/>
                <a:cs typeface="FangSong"/>
              </a:rPr>
              <a:t>坏”不</a:t>
            </a:r>
            <a:r>
              <a:rPr sz="2800" spc="-25" dirty="0">
                <a:latin typeface="FangSong"/>
                <a:cs typeface="FangSong"/>
              </a:rPr>
              <a:t>存</a:t>
            </a:r>
            <a:r>
              <a:rPr sz="2800" spc="-30" dirty="0">
                <a:latin typeface="FangSong"/>
                <a:cs typeface="FangSong"/>
              </a:rPr>
              <a:t>在绝对</a:t>
            </a:r>
            <a:r>
              <a:rPr sz="2800" spc="-25" dirty="0">
                <a:latin typeface="FangSong"/>
                <a:cs typeface="FangSong"/>
              </a:rPr>
              <a:t>标</a:t>
            </a:r>
            <a:r>
              <a:rPr sz="2800" spc="-30" dirty="0">
                <a:latin typeface="FangSong"/>
                <a:cs typeface="FangSong"/>
              </a:rPr>
              <a:t>准</a:t>
            </a:r>
            <a:endParaRPr sz="2800">
              <a:latin typeface="FangSong"/>
              <a:cs typeface="FangSong"/>
            </a:endParaRPr>
          </a:p>
        </p:txBody>
      </p:sp>
      <p:sp>
        <p:nvSpPr>
          <p:cNvPr id="4" name="object 4"/>
          <p:cNvSpPr/>
          <p:nvPr/>
        </p:nvSpPr>
        <p:spPr>
          <a:xfrm>
            <a:off x="2933700" y="1574292"/>
            <a:ext cx="1181100" cy="88696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257800" y="1519427"/>
            <a:ext cx="1371600" cy="103022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114800" y="1959865"/>
            <a:ext cx="990600" cy="777239"/>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924800" y="1447800"/>
            <a:ext cx="1066800" cy="65532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781800" y="1967483"/>
            <a:ext cx="1219200" cy="667512"/>
          </a:xfrm>
          <a:prstGeom prst="rect">
            <a:avLst/>
          </a:prstGeom>
          <a:blipFill>
            <a:blip r:embed="rId8" cstate="print"/>
            <a:stretch>
              <a:fillRect/>
            </a:stretch>
          </a:blipFill>
        </p:spPr>
        <p:txBody>
          <a:bodyPr wrap="square" lIns="0" tIns="0" rIns="0" bIns="0" rtlCol="0"/>
          <a:lstStyle/>
          <a:p>
            <a:endParaRPr/>
          </a:p>
        </p:txBody>
      </p:sp>
      <p:sp>
        <p:nvSpPr>
          <p:cNvPr id="9" name="object 9"/>
          <p:cNvSpPr txBox="1"/>
          <p:nvPr/>
        </p:nvSpPr>
        <p:spPr>
          <a:xfrm>
            <a:off x="3003551" y="4585891"/>
            <a:ext cx="6089015" cy="553998"/>
          </a:xfrm>
          <a:prstGeom prst="rect">
            <a:avLst/>
          </a:prstGeom>
        </p:spPr>
        <p:txBody>
          <a:bodyPr vert="horz" wrap="square" lIns="0" tIns="0" rIns="0" bIns="0" rtlCol="0">
            <a:spAutoFit/>
          </a:bodyPr>
          <a:lstStyle/>
          <a:p>
            <a:pPr marL="1257935" marR="5080" indent="-1245870" algn="ctr"/>
            <a:r>
              <a:rPr lang="zh-CN" altLang="en-US" sz="3600" b="1" spc="-10" dirty="0">
                <a:solidFill>
                  <a:srgbClr val="FF0000"/>
                </a:solidFill>
                <a:latin typeface="Verdana"/>
                <a:cs typeface="Verdana"/>
              </a:rPr>
              <a:t>取决于使用者的评价</a:t>
            </a:r>
            <a:endParaRPr sz="3600" dirty="0">
              <a:latin typeface="Verdana"/>
              <a:cs typeface="Verdana"/>
            </a:endParaRPr>
          </a:p>
        </p:txBody>
      </p:sp>
    </p:spTree>
    <p:custDataLst>
      <p:tags r:id="rId1"/>
    </p:custDataLst>
    <p:extLst>
      <p:ext uri="{BB962C8B-B14F-4D97-AF65-F5344CB8AC3E}">
        <p14:creationId xmlns:p14="http://schemas.microsoft.com/office/powerpoint/2010/main" val="26136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nchor="ctr">
            <a:spAutoFit/>
          </a:bodyPr>
          <a:lstStyle/>
          <a:p>
            <a:pPr marL="34925">
              <a:lnSpc>
                <a:spcPct val="100000"/>
              </a:lnSpc>
            </a:pPr>
            <a:r>
              <a:rPr spc="-25" dirty="0"/>
              <a:t>故</a:t>
            </a:r>
            <a:r>
              <a:rPr spc="-30" dirty="0"/>
              <a:t>事一则</a:t>
            </a:r>
          </a:p>
        </p:txBody>
      </p:sp>
      <p:sp>
        <p:nvSpPr>
          <p:cNvPr id="3" name="object 3"/>
          <p:cNvSpPr txBox="1"/>
          <p:nvPr/>
        </p:nvSpPr>
        <p:spPr>
          <a:xfrm>
            <a:off x="1892605" y="990600"/>
            <a:ext cx="8028305" cy="4298613"/>
          </a:xfrm>
          <a:prstGeom prst="rect">
            <a:avLst/>
          </a:prstGeom>
        </p:spPr>
        <p:txBody>
          <a:bodyPr vert="horz" wrap="square" lIns="0" tIns="0" rIns="0" bIns="0" rtlCol="0">
            <a:spAutoFit/>
          </a:bodyPr>
          <a:lstStyle/>
          <a:p>
            <a:pPr marL="469900" marR="2518410" indent="-457834">
              <a:lnSpc>
                <a:spcPct val="150100"/>
              </a:lnSpc>
            </a:pPr>
            <a:r>
              <a:rPr sz="2200" spc="-15" dirty="0">
                <a:latin typeface="FangSong"/>
                <a:cs typeface="FangSong"/>
              </a:rPr>
              <a:t>聚</a:t>
            </a:r>
            <a:r>
              <a:rPr sz="2200" spc="-25" dirty="0">
                <a:latin typeface="FangSong"/>
                <a:cs typeface="FangSong"/>
              </a:rPr>
              <a:t>类的</a:t>
            </a:r>
            <a:r>
              <a:rPr sz="2200" spc="-10" dirty="0">
                <a:latin typeface="FangSong"/>
                <a:cs typeface="FangSong"/>
              </a:rPr>
              <a:t>故</a:t>
            </a:r>
            <a:r>
              <a:rPr sz="2200" spc="-30" dirty="0">
                <a:latin typeface="FangSong"/>
                <a:cs typeface="FangSong"/>
              </a:rPr>
              <a:t>事</a:t>
            </a:r>
            <a:r>
              <a:rPr sz="2200" spc="-25" dirty="0">
                <a:latin typeface="FangSong"/>
                <a:cs typeface="FangSong"/>
              </a:rPr>
              <a:t>：</a:t>
            </a:r>
            <a:r>
              <a:rPr sz="2200" spc="-15" dirty="0">
                <a:latin typeface="FangSong"/>
                <a:cs typeface="FangSong"/>
              </a:rPr>
              <a:t> </a:t>
            </a:r>
            <a:endParaRPr lang="en-US" sz="2200" spc="-15" dirty="0">
              <a:latin typeface="FangSong"/>
              <a:cs typeface="FangSong"/>
            </a:endParaRPr>
          </a:p>
          <a:p>
            <a:pPr marL="469900" marR="2518410" indent="-457834">
              <a:lnSpc>
                <a:spcPct val="150100"/>
              </a:lnSpc>
            </a:pPr>
            <a:r>
              <a:rPr lang="en-US" sz="2200" spc="-15" dirty="0">
                <a:latin typeface="FangSong"/>
                <a:cs typeface="FangSong"/>
              </a:rPr>
              <a:t>   </a:t>
            </a:r>
            <a:r>
              <a:rPr sz="2200" spc="-15" dirty="0" err="1">
                <a:latin typeface="FangSong"/>
                <a:cs typeface="FangSong"/>
              </a:rPr>
              <a:t>老</a:t>
            </a:r>
            <a:r>
              <a:rPr sz="2200" spc="-25" dirty="0" err="1">
                <a:latin typeface="FangSong"/>
                <a:cs typeface="FangSong"/>
              </a:rPr>
              <a:t>师拿</a:t>
            </a:r>
            <a:r>
              <a:rPr sz="2200" spc="-20" dirty="0" err="1">
                <a:latin typeface="FangSong"/>
                <a:cs typeface="FangSong"/>
              </a:rPr>
              <a:t>来</a:t>
            </a:r>
            <a:r>
              <a:rPr sz="2200" spc="-25" dirty="0" err="1">
                <a:latin typeface="FangSong"/>
                <a:cs typeface="FangSong"/>
              </a:rPr>
              <a:t>苹</a:t>
            </a:r>
            <a:r>
              <a:rPr sz="2200" spc="-20" dirty="0" err="1">
                <a:latin typeface="FangSong"/>
                <a:cs typeface="FangSong"/>
              </a:rPr>
              <a:t>果</a:t>
            </a:r>
            <a:r>
              <a:rPr sz="2200" spc="-25" dirty="0" err="1">
                <a:latin typeface="FangSong"/>
                <a:cs typeface="FangSong"/>
              </a:rPr>
              <a:t>和梨</a:t>
            </a:r>
            <a:r>
              <a:rPr sz="2200" spc="-20" dirty="0" err="1">
                <a:latin typeface="FangSong"/>
                <a:cs typeface="FangSong"/>
              </a:rPr>
              <a:t>，</a:t>
            </a:r>
            <a:r>
              <a:rPr sz="2200" spc="-25" dirty="0" err="1">
                <a:latin typeface="FangSong"/>
                <a:cs typeface="FangSong"/>
              </a:rPr>
              <a:t>让</a:t>
            </a:r>
            <a:r>
              <a:rPr sz="2200" spc="-20" dirty="0" err="1">
                <a:latin typeface="FangSong"/>
                <a:cs typeface="FangSong"/>
              </a:rPr>
              <a:t>小</a:t>
            </a:r>
            <a:r>
              <a:rPr sz="2200" spc="-25" dirty="0" err="1">
                <a:latin typeface="FangSong"/>
                <a:cs typeface="FangSong"/>
              </a:rPr>
              <a:t>朋友</a:t>
            </a:r>
            <a:r>
              <a:rPr sz="2200" spc="-20" dirty="0" err="1">
                <a:latin typeface="FangSong"/>
                <a:cs typeface="FangSong"/>
              </a:rPr>
              <a:t>分</a:t>
            </a:r>
            <a:r>
              <a:rPr sz="2200" spc="-25" dirty="0" err="1">
                <a:latin typeface="FangSong"/>
                <a:cs typeface="FangSong"/>
              </a:rPr>
              <a:t>成</a:t>
            </a:r>
            <a:r>
              <a:rPr sz="2200" spc="-20" dirty="0" err="1">
                <a:latin typeface="FangSong"/>
                <a:cs typeface="FangSong"/>
              </a:rPr>
              <a:t>两</a:t>
            </a:r>
            <a:r>
              <a:rPr sz="2200" spc="-5" dirty="0" err="1">
                <a:latin typeface="FangSong"/>
                <a:cs typeface="FangSong"/>
              </a:rPr>
              <a:t>份</a:t>
            </a:r>
            <a:r>
              <a:rPr sz="2200" spc="-25" dirty="0">
                <a:latin typeface="FangSong"/>
                <a:cs typeface="FangSong"/>
              </a:rPr>
              <a:t>。</a:t>
            </a:r>
            <a:endParaRPr sz="2200" dirty="0">
              <a:latin typeface="FangSong"/>
              <a:cs typeface="FangSong"/>
            </a:endParaRPr>
          </a:p>
          <a:p>
            <a:pPr marL="12700" marR="6985" indent="457200">
              <a:lnSpc>
                <a:spcPts val="3960"/>
              </a:lnSpc>
              <a:spcBef>
                <a:spcPts val="350"/>
              </a:spcBef>
            </a:pPr>
            <a:r>
              <a:rPr sz="2200" spc="-15" dirty="0">
                <a:latin typeface="FangSong"/>
                <a:cs typeface="FangSong"/>
              </a:rPr>
              <a:t>小</a:t>
            </a:r>
            <a:r>
              <a:rPr sz="2200" spc="-25" dirty="0">
                <a:latin typeface="FangSong"/>
                <a:cs typeface="FangSong"/>
              </a:rPr>
              <a:t>明把</a:t>
            </a:r>
            <a:r>
              <a:rPr sz="2200" spc="-20" dirty="0">
                <a:solidFill>
                  <a:srgbClr val="0D1DFF"/>
                </a:solidFill>
                <a:latin typeface="FangSong"/>
                <a:cs typeface="FangSong"/>
              </a:rPr>
              <a:t>大</a:t>
            </a:r>
            <a:r>
              <a:rPr sz="2200" spc="-25" dirty="0">
                <a:solidFill>
                  <a:srgbClr val="0D1DFF"/>
                </a:solidFill>
                <a:latin typeface="FangSong"/>
                <a:cs typeface="FangSong"/>
              </a:rPr>
              <a:t>苹</a:t>
            </a:r>
            <a:r>
              <a:rPr sz="2200" spc="-20" dirty="0">
                <a:solidFill>
                  <a:srgbClr val="0D1DFF"/>
                </a:solidFill>
                <a:latin typeface="FangSong"/>
                <a:cs typeface="FangSong"/>
              </a:rPr>
              <a:t>果</a:t>
            </a:r>
            <a:r>
              <a:rPr sz="2200" spc="-25" dirty="0">
                <a:solidFill>
                  <a:srgbClr val="0D1DFF"/>
                </a:solidFill>
                <a:latin typeface="FangSong"/>
                <a:cs typeface="FangSong"/>
              </a:rPr>
              <a:t>大梨</a:t>
            </a:r>
            <a:r>
              <a:rPr sz="2200" spc="-20" dirty="0">
                <a:solidFill>
                  <a:srgbClr val="0D1DFF"/>
                </a:solidFill>
                <a:latin typeface="FangSong"/>
                <a:cs typeface="FangSong"/>
              </a:rPr>
              <a:t>放</a:t>
            </a:r>
            <a:r>
              <a:rPr sz="2200" spc="-25" dirty="0">
                <a:solidFill>
                  <a:srgbClr val="0D1DFF"/>
                </a:solidFill>
                <a:latin typeface="FangSong"/>
                <a:cs typeface="FangSong"/>
              </a:rPr>
              <a:t>一</a:t>
            </a:r>
            <a:r>
              <a:rPr sz="2200" spc="-20" dirty="0">
                <a:solidFill>
                  <a:srgbClr val="0D1DFF"/>
                </a:solidFill>
                <a:latin typeface="FangSong"/>
                <a:cs typeface="FangSong"/>
              </a:rPr>
              <a:t>起</a:t>
            </a:r>
            <a:r>
              <a:rPr sz="2200" spc="-25" dirty="0">
                <a:latin typeface="FangSong"/>
                <a:cs typeface="FangSong"/>
              </a:rPr>
              <a:t>，</a:t>
            </a:r>
            <a:r>
              <a:rPr sz="2200" spc="-25" dirty="0">
                <a:solidFill>
                  <a:srgbClr val="0D1DFF"/>
                </a:solidFill>
                <a:latin typeface="FangSong"/>
                <a:cs typeface="FangSong"/>
              </a:rPr>
              <a:t>小</a:t>
            </a:r>
            <a:r>
              <a:rPr sz="2200" spc="-20" dirty="0">
                <a:solidFill>
                  <a:srgbClr val="0D1DFF"/>
                </a:solidFill>
                <a:latin typeface="FangSong"/>
                <a:cs typeface="FangSong"/>
              </a:rPr>
              <a:t>个</a:t>
            </a:r>
            <a:r>
              <a:rPr sz="2200" spc="-25" dirty="0">
                <a:solidFill>
                  <a:srgbClr val="0D1DFF"/>
                </a:solidFill>
                <a:latin typeface="FangSong"/>
                <a:cs typeface="FangSong"/>
              </a:rPr>
              <a:t>头</a:t>
            </a:r>
            <a:r>
              <a:rPr sz="2200" spc="-20" dirty="0">
                <a:solidFill>
                  <a:srgbClr val="0D1DFF"/>
                </a:solidFill>
                <a:latin typeface="FangSong"/>
                <a:cs typeface="FangSong"/>
              </a:rPr>
              <a:t>的</a:t>
            </a:r>
            <a:r>
              <a:rPr sz="2200" spc="-25" dirty="0">
                <a:solidFill>
                  <a:srgbClr val="0D1DFF"/>
                </a:solidFill>
                <a:latin typeface="FangSong"/>
                <a:cs typeface="FangSong"/>
              </a:rPr>
              <a:t>放一</a:t>
            </a:r>
            <a:r>
              <a:rPr sz="2200" spc="-20" dirty="0">
                <a:solidFill>
                  <a:srgbClr val="0D1DFF"/>
                </a:solidFill>
                <a:latin typeface="FangSong"/>
                <a:cs typeface="FangSong"/>
              </a:rPr>
              <a:t>起</a:t>
            </a:r>
            <a:r>
              <a:rPr sz="2200" spc="-25" dirty="0">
                <a:latin typeface="FangSong"/>
                <a:cs typeface="FangSong"/>
              </a:rPr>
              <a:t>，</a:t>
            </a:r>
            <a:r>
              <a:rPr sz="2200" spc="-20" dirty="0">
                <a:latin typeface="FangSong"/>
                <a:cs typeface="FangSong"/>
              </a:rPr>
              <a:t>老</a:t>
            </a:r>
            <a:r>
              <a:rPr sz="2200" spc="-25" dirty="0">
                <a:latin typeface="FangSong"/>
                <a:cs typeface="FangSong"/>
              </a:rPr>
              <a:t>师点</a:t>
            </a:r>
            <a:r>
              <a:rPr sz="2200" spc="-20" dirty="0">
                <a:latin typeface="FangSong"/>
                <a:cs typeface="FangSong"/>
              </a:rPr>
              <a:t>头</a:t>
            </a:r>
            <a:r>
              <a:rPr sz="2200" spc="-25" dirty="0">
                <a:latin typeface="FangSong"/>
                <a:cs typeface="FangSong"/>
              </a:rPr>
              <a:t>，</a:t>
            </a:r>
            <a:r>
              <a:rPr sz="2200" spc="-20" dirty="0">
                <a:latin typeface="FangSong"/>
                <a:cs typeface="FangSong"/>
              </a:rPr>
              <a:t>恩</a:t>
            </a:r>
            <a:r>
              <a:rPr sz="2200" spc="-25" dirty="0">
                <a:latin typeface="FangSong"/>
                <a:cs typeface="FangSong"/>
              </a:rPr>
              <a:t>，</a:t>
            </a:r>
            <a:r>
              <a:rPr sz="2200" spc="-15" dirty="0">
                <a:latin typeface="FangSong"/>
                <a:cs typeface="FangSong"/>
              </a:rPr>
              <a:t> </a:t>
            </a:r>
            <a:r>
              <a:rPr sz="2200" spc="-15" dirty="0" err="1">
                <a:solidFill>
                  <a:srgbClr val="FF0000"/>
                </a:solidFill>
                <a:latin typeface="FangSong"/>
                <a:cs typeface="FangSong"/>
              </a:rPr>
              <a:t>体</a:t>
            </a:r>
            <a:r>
              <a:rPr sz="2200" spc="-25" dirty="0" err="1">
                <a:solidFill>
                  <a:srgbClr val="FF0000"/>
                </a:solidFill>
                <a:latin typeface="FangSong"/>
                <a:cs typeface="FangSong"/>
              </a:rPr>
              <a:t>量感</a:t>
            </a:r>
            <a:r>
              <a:rPr sz="2200" spc="-25" dirty="0">
                <a:latin typeface="FangSong"/>
                <a:cs typeface="FangSong"/>
              </a:rPr>
              <a:t>。</a:t>
            </a:r>
            <a:endParaRPr lang="en-US" sz="2200" dirty="0">
              <a:latin typeface="FangSong"/>
              <a:cs typeface="FangSong"/>
            </a:endParaRPr>
          </a:p>
          <a:p>
            <a:pPr marL="12700" marR="6985" indent="457200">
              <a:lnSpc>
                <a:spcPts val="3960"/>
              </a:lnSpc>
              <a:spcBef>
                <a:spcPts val="350"/>
              </a:spcBef>
            </a:pPr>
            <a:r>
              <a:rPr sz="2200" spc="-15" dirty="0" err="1">
                <a:latin typeface="FangSong"/>
                <a:cs typeface="FangSong"/>
              </a:rPr>
              <a:t>小</a:t>
            </a:r>
            <a:r>
              <a:rPr sz="2200" spc="-25" dirty="0" err="1">
                <a:latin typeface="FangSong"/>
                <a:cs typeface="FangSong"/>
              </a:rPr>
              <a:t>芳把</a:t>
            </a:r>
            <a:r>
              <a:rPr sz="2200" spc="-20" dirty="0" err="1">
                <a:solidFill>
                  <a:srgbClr val="0D1DFF"/>
                </a:solidFill>
                <a:latin typeface="FangSong"/>
                <a:cs typeface="FangSong"/>
              </a:rPr>
              <a:t>红</a:t>
            </a:r>
            <a:r>
              <a:rPr sz="2200" spc="-25" dirty="0" err="1">
                <a:solidFill>
                  <a:srgbClr val="0D1DFF"/>
                </a:solidFill>
                <a:latin typeface="FangSong"/>
                <a:cs typeface="FangSong"/>
              </a:rPr>
              <a:t>苹</a:t>
            </a:r>
            <a:r>
              <a:rPr sz="2200" spc="-20" dirty="0" err="1">
                <a:solidFill>
                  <a:srgbClr val="0D1DFF"/>
                </a:solidFill>
                <a:latin typeface="FangSong"/>
                <a:cs typeface="FangSong"/>
              </a:rPr>
              <a:t>果</a:t>
            </a:r>
            <a:r>
              <a:rPr sz="2200" spc="-25" dirty="0" err="1">
                <a:solidFill>
                  <a:srgbClr val="0D1DFF"/>
                </a:solidFill>
                <a:latin typeface="FangSong"/>
                <a:cs typeface="FangSong"/>
              </a:rPr>
              <a:t>挑出</a:t>
            </a:r>
            <a:r>
              <a:rPr sz="2200" spc="-20" dirty="0" err="1">
                <a:solidFill>
                  <a:srgbClr val="0D1DFF"/>
                </a:solidFill>
                <a:latin typeface="FangSong"/>
                <a:cs typeface="FangSong"/>
              </a:rPr>
              <a:t>来</a:t>
            </a:r>
            <a:r>
              <a:rPr sz="2200" spc="-25" dirty="0" err="1">
                <a:latin typeface="FangSong"/>
                <a:cs typeface="FangSong"/>
              </a:rPr>
              <a:t>，</a:t>
            </a:r>
            <a:r>
              <a:rPr sz="2200" spc="-20" dirty="0" err="1">
                <a:solidFill>
                  <a:srgbClr val="0D1DFF"/>
                </a:solidFill>
                <a:latin typeface="FangSong"/>
                <a:cs typeface="FangSong"/>
              </a:rPr>
              <a:t>剩</a:t>
            </a:r>
            <a:r>
              <a:rPr sz="2200" spc="-25" dirty="0" err="1">
                <a:solidFill>
                  <a:srgbClr val="0D1DFF"/>
                </a:solidFill>
                <a:latin typeface="FangSong"/>
                <a:cs typeface="FangSong"/>
              </a:rPr>
              <a:t>下的</a:t>
            </a:r>
            <a:r>
              <a:rPr sz="2200" spc="-20" dirty="0" err="1">
                <a:solidFill>
                  <a:srgbClr val="0D1DFF"/>
                </a:solidFill>
                <a:latin typeface="FangSong"/>
                <a:cs typeface="FangSong"/>
              </a:rPr>
              <a:t>放</a:t>
            </a:r>
            <a:r>
              <a:rPr sz="2200" spc="-25" dirty="0" err="1">
                <a:solidFill>
                  <a:srgbClr val="0D1DFF"/>
                </a:solidFill>
                <a:latin typeface="FangSong"/>
                <a:cs typeface="FangSong"/>
              </a:rPr>
              <a:t>一</a:t>
            </a:r>
            <a:r>
              <a:rPr sz="2200" spc="-20" dirty="0" err="1">
                <a:solidFill>
                  <a:srgbClr val="0D1DFF"/>
                </a:solidFill>
                <a:latin typeface="FangSong"/>
                <a:cs typeface="FangSong"/>
              </a:rPr>
              <a:t>起</a:t>
            </a:r>
            <a:r>
              <a:rPr sz="2200" spc="-25" dirty="0" err="1">
                <a:latin typeface="FangSong"/>
                <a:cs typeface="FangSong"/>
              </a:rPr>
              <a:t>，老</a:t>
            </a:r>
            <a:r>
              <a:rPr sz="2200" spc="-20" dirty="0" err="1">
                <a:latin typeface="FangSong"/>
                <a:cs typeface="FangSong"/>
              </a:rPr>
              <a:t>师</a:t>
            </a:r>
            <a:r>
              <a:rPr sz="2200" spc="-25" dirty="0" err="1">
                <a:latin typeface="FangSong"/>
                <a:cs typeface="FangSong"/>
              </a:rPr>
              <a:t>点</a:t>
            </a:r>
            <a:r>
              <a:rPr sz="2200" spc="-20" dirty="0" err="1">
                <a:latin typeface="FangSong"/>
                <a:cs typeface="FangSong"/>
              </a:rPr>
              <a:t>头</a:t>
            </a:r>
            <a:r>
              <a:rPr sz="2200" spc="-25" dirty="0" err="1">
                <a:latin typeface="FangSong"/>
                <a:cs typeface="FangSong"/>
              </a:rPr>
              <a:t>，</a:t>
            </a:r>
            <a:r>
              <a:rPr sz="2200" spc="-25" dirty="0" err="1">
                <a:solidFill>
                  <a:srgbClr val="FF0000"/>
                </a:solidFill>
                <a:latin typeface="FangSong"/>
                <a:cs typeface="FangSong"/>
              </a:rPr>
              <a:t>颜</a:t>
            </a:r>
            <a:r>
              <a:rPr sz="2200" spc="-20" dirty="0" err="1">
                <a:solidFill>
                  <a:srgbClr val="FF0000"/>
                </a:solidFill>
                <a:latin typeface="FangSong"/>
                <a:cs typeface="FangSong"/>
              </a:rPr>
              <a:t>色</a:t>
            </a:r>
            <a:r>
              <a:rPr sz="2200" spc="10" dirty="0" err="1">
                <a:solidFill>
                  <a:srgbClr val="FF0000"/>
                </a:solidFill>
                <a:latin typeface="FangSong"/>
                <a:cs typeface="FangSong"/>
              </a:rPr>
              <a:t>感</a:t>
            </a:r>
            <a:r>
              <a:rPr sz="2200" spc="-25" dirty="0">
                <a:latin typeface="FangSong"/>
                <a:cs typeface="FangSong"/>
              </a:rPr>
              <a:t>。</a:t>
            </a:r>
            <a:endParaRPr lang="en-US" sz="2200" spc="-25" dirty="0">
              <a:latin typeface="FangSong"/>
              <a:cs typeface="FangSong"/>
            </a:endParaRPr>
          </a:p>
          <a:p>
            <a:pPr marL="12700" marR="6985" indent="457200">
              <a:lnSpc>
                <a:spcPts val="3960"/>
              </a:lnSpc>
              <a:spcBef>
                <a:spcPts val="350"/>
              </a:spcBef>
            </a:pPr>
            <a:r>
              <a:rPr sz="2200" spc="-25" dirty="0" err="1">
                <a:latin typeface="FangSong"/>
                <a:cs typeface="FangSong"/>
              </a:rPr>
              <a:t>小武</a:t>
            </a:r>
            <a:r>
              <a:rPr lang="zh-CN" altLang="en-US" sz="2200" spc="-25" dirty="0">
                <a:latin typeface="FangSong"/>
                <a:cs typeface="FangSong"/>
              </a:rPr>
              <a:t>分成两份后</a:t>
            </a:r>
            <a:r>
              <a:rPr lang="en-US" altLang="zh-CN" sz="2200" spc="-25" dirty="0">
                <a:latin typeface="FangSong"/>
                <a:cs typeface="FangSong"/>
              </a:rPr>
              <a:t>……</a:t>
            </a:r>
            <a:r>
              <a:rPr lang="zh-CN" altLang="en-US" sz="2200" spc="-25" dirty="0">
                <a:latin typeface="FangSong"/>
                <a:cs typeface="FangSong"/>
              </a:rPr>
              <a:t>老师看不懂</a:t>
            </a:r>
            <a:r>
              <a:rPr sz="2200" spc="-25" dirty="0">
                <a:latin typeface="FangSong"/>
                <a:cs typeface="FangSong"/>
              </a:rPr>
              <a:t>。</a:t>
            </a:r>
            <a:endParaRPr lang="en-US" sz="2200" spc="-25" dirty="0">
              <a:latin typeface="FangSong"/>
              <a:cs typeface="FangSong"/>
            </a:endParaRPr>
          </a:p>
          <a:p>
            <a:pPr marL="12700" marR="6985" indent="457200">
              <a:lnSpc>
                <a:spcPts val="3960"/>
              </a:lnSpc>
              <a:spcBef>
                <a:spcPts val="350"/>
              </a:spcBef>
            </a:pPr>
            <a:r>
              <a:rPr sz="2200" spc="-25" dirty="0" err="1">
                <a:latin typeface="FangSong"/>
                <a:cs typeface="FangSong"/>
              </a:rPr>
              <a:t>小武掏出眼镜</a:t>
            </a:r>
            <a:r>
              <a:rPr lang="zh-CN" altLang="en-US" sz="2200" spc="-25" dirty="0">
                <a:latin typeface="FangSong"/>
                <a:cs typeface="FangSong"/>
              </a:rPr>
              <a:t>（</a:t>
            </a:r>
            <a:r>
              <a:rPr sz="2200" spc="-25" dirty="0" err="1">
                <a:latin typeface="FangSong"/>
                <a:cs typeface="FangSong"/>
              </a:rPr>
              <a:t>最新款</a:t>
            </a:r>
            <a:r>
              <a:rPr lang="zh-CN" altLang="en-US" sz="2200" spc="-25" dirty="0">
                <a:latin typeface="FangSong"/>
                <a:cs typeface="FangSong"/>
              </a:rPr>
              <a:t>）</a:t>
            </a:r>
            <a:r>
              <a:rPr sz="2200" spc="-25" dirty="0">
                <a:latin typeface="FangSong"/>
                <a:cs typeface="FangSong"/>
              </a:rPr>
              <a:t>，</a:t>
            </a:r>
            <a:r>
              <a:rPr sz="2200" spc="-25" dirty="0" err="1">
                <a:latin typeface="FangSong"/>
                <a:cs typeface="FangSong"/>
              </a:rPr>
              <a:t>能看到水果里有几个籽，</a:t>
            </a:r>
            <a:r>
              <a:rPr sz="2200" spc="-25" dirty="0" err="1">
                <a:solidFill>
                  <a:srgbClr val="0D1DFF"/>
                </a:solidFill>
                <a:latin typeface="FangSong"/>
                <a:cs typeface="FangSong"/>
              </a:rPr>
              <a:t>左边这堆单数，右边双数</a:t>
            </a:r>
            <a:r>
              <a:rPr sz="2200" spc="-25" dirty="0" err="1">
                <a:latin typeface="FangSong"/>
                <a:cs typeface="FangSong"/>
              </a:rPr>
              <a:t>。老师很高兴：</a:t>
            </a:r>
            <a:r>
              <a:rPr sz="2200" spc="-25" dirty="0" err="1">
                <a:solidFill>
                  <a:srgbClr val="FF0000"/>
                </a:solidFill>
                <a:latin typeface="FangSong"/>
                <a:cs typeface="FangSong"/>
              </a:rPr>
              <a:t>新的聚类算法诞生了</a:t>
            </a:r>
            <a:endParaRPr sz="2200" spc="-25" dirty="0">
              <a:solidFill>
                <a:srgbClr val="FF0000"/>
              </a:solidFill>
              <a:latin typeface="FangSong"/>
              <a:cs typeface="FangSong"/>
            </a:endParaRPr>
          </a:p>
        </p:txBody>
      </p:sp>
      <p:sp>
        <p:nvSpPr>
          <p:cNvPr id="4" name="object 4"/>
          <p:cNvSpPr txBox="1"/>
          <p:nvPr/>
        </p:nvSpPr>
        <p:spPr>
          <a:xfrm>
            <a:off x="1784350" y="5329624"/>
            <a:ext cx="8648700" cy="738664"/>
          </a:xfrm>
          <a:prstGeom prst="rect">
            <a:avLst/>
          </a:prstGeom>
          <a:solidFill>
            <a:srgbClr val="FFFF99"/>
          </a:solidFill>
        </p:spPr>
        <p:txBody>
          <a:bodyPr vert="horz" wrap="square" lIns="0" tIns="0" rIns="0" bIns="0" rtlCol="0">
            <a:spAutoFit/>
          </a:bodyPr>
          <a:lstStyle/>
          <a:p>
            <a:pPr algn="ctr">
              <a:lnSpc>
                <a:spcPct val="100000"/>
              </a:lnSpc>
            </a:pPr>
            <a:r>
              <a:rPr sz="2400" b="1" spc="95" dirty="0">
                <a:solidFill>
                  <a:srgbClr val="0000FF"/>
                </a:solidFill>
                <a:latin typeface="Hannotate SC"/>
                <a:cs typeface="Hannotate SC"/>
              </a:rPr>
              <a:t>聚类也许是机器学习中“新算法”出现最多、最快的领域</a:t>
            </a:r>
            <a:endParaRPr sz="2400" dirty="0">
              <a:latin typeface="Hannotate SC"/>
              <a:cs typeface="Hannotate SC"/>
            </a:endParaRPr>
          </a:p>
          <a:p>
            <a:pPr marL="7620" algn="ctr"/>
            <a:r>
              <a:rPr sz="2400" b="1" spc="100" dirty="0">
                <a:solidFill>
                  <a:srgbClr val="0000FF"/>
                </a:solidFill>
                <a:latin typeface="Hannotate SC"/>
                <a:cs typeface="Hannotate SC"/>
              </a:rPr>
              <a:t>总能找到一个新的“标准”，使以往算法对它无能为力</a:t>
            </a:r>
            <a:endParaRPr sz="2400" dirty="0">
              <a:latin typeface="Hannotate SC"/>
              <a:cs typeface="Hannotate SC"/>
            </a:endParaRPr>
          </a:p>
        </p:txBody>
      </p:sp>
    </p:spTree>
    <p:custDataLst>
      <p:tags r:id="rId1"/>
    </p:custDataLst>
    <p:extLst>
      <p:ext uri="{BB962C8B-B14F-4D97-AF65-F5344CB8AC3E}">
        <p14:creationId xmlns:p14="http://schemas.microsoft.com/office/powerpoint/2010/main" val="255583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r>
              <a:rPr spc="-25" dirty="0"/>
              <a:t>常</a:t>
            </a:r>
            <a:r>
              <a:rPr spc="-30" dirty="0"/>
              <a:t>见聚类</a:t>
            </a:r>
            <a:r>
              <a:rPr spc="-25" dirty="0"/>
              <a:t>方</a:t>
            </a:r>
            <a:r>
              <a:rPr spc="-30" dirty="0"/>
              <a:t>法</a:t>
            </a:r>
          </a:p>
        </p:txBody>
      </p:sp>
      <p:sp>
        <p:nvSpPr>
          <p:cNvPr id="3" name="object 3"/>
          <p:cNvSpPr txBox="1"/>
          <p:nvPr/>
        </p:nvSpPr>
        <p:spPr>
          <a:xfrm>
            <a:off x="533400" y="1054557"/>
            <a:ext cx="10744199" cy="4982903"/>
          </a:xfrm>
          <a:prstGeom prst="rect">
            <a:avLst/>
          </a:prstGeom>
        </p:spPr>
        <p:txBody>
          <a:bodyPr vert="horz" wrap="square" lIns="0" tIns="0" rIns="0" bIns="0" rtlCol="0">
            <a:spAutoFit/>
          </a:bodyPr>
          <a:lstStyle/>
          <a:p>
            <a:pPr marL="12700"/>
            <a:r>
              <a:rPr sz="2200" spc="-20" dirty="0">
                <a:solidFill>
                  <a:prstClr val="black"/>
                </a:solidFill>
                <a:latin typeface="Wingdings"/>
                <a:cs typeface="Wingdings"/>
              </a:rPr>
              <a:t></a:t>
            </a:r>
            <a:r>
              <a:rPr sz="2200" spc="-1125" dirty="0">
                <a:solidFill>
                  <a:prstClr val="black"/>
                </a:solidFill>
                <a:latin typeface="Wingdings"/>
                <a:cs typeface="Wingdings"/>
              </a:rPr>
              <a:t> </a:t>
            </a:r>
            <a:r>
              <a:rPr sz="2200" spc="-15" dirty="0">
                <a:solidFill>
                  <a:prstClr val="black"/>
                </a:solidFill>
                <a:latin typeface="FangSong"/>
                <a:cs typeface="FangSong"/>
              </a:rPr>
              <a:t>原型聚类</a:t>
            </a:r>
            <a:endParaRPr sz="2200" dirty="0">
              <a:solidFill>
                <a:prstClr val="black"/>
              </a:solidFill>
              <a:latin typeface="FangSong"/>
              <a:cs typeface="FangSong"/>
            </a:endParaRPr>
          </a:p>
          <a:p>
            <a:pPr marL="812800" indent="-342900">
              <a:spcBef>
                <a:spcPts val="265"/>
              </a:spcBef>
              <a:buFont typeface="Arial"/>
              <a:buChar char="•"/>
              <a:tabLst>
                <a:tab pos="813435" algn="l"/>
              </a:tabLst>
            </a:pPr>
            <a:r>
              <a:rPr spc="-5" dirty="0">
                <a:solidFill>
                  <a:prstClr val="black"/>
                </a:solidFill>
                <a:latin typeface="FangSong"/>
                <a:cs typeface="FangSong"/>
              </a:rPr>
              <a:t>亦称“基于原型的聚类”</a:t>
            </a:r>
            <a:r>
              <a:rPr sz="1600" spc="-20" dirty="0">
                <a:solidFill>
                  <a:prstClr val="black"/>
                </a:solidFill>
                <a:latin typeface="Verdana"/>
                <a:cs typeface="Verdana"/>
              </a:rPr>
              <a:t>(</a:t>
            </a:r>
            <a:r>
              <a:rPr sz="1600" spc="-10" dirty="0">
                <a:solidFill>
                  <a:prstClr val="black"/>
                </a:solidFill>
                <a:latin typeface="Verdana"/>
                <a:cs typeface="Verdana"/>
              </a:rPr>
              <a:t>proto</a:t>
            </a:r>
            <a:r>
              <a:rPr sz="1600" spc="-30" dirty="0">
                <a:solidFill>
                  <a:prstClr val="black"/>
                </a:solidFill>
                <a:latin typeface="Verdana"/>
                <a:cs typeface="Verdana"/>
              </a:rPr>
              <a:t>t</a:t>
            </a:r>
            <a:r>
              <a:rPr sz="1600" spc="-10" dirty="0">
                <a:solidFill>
                  <a:prstClr val="black"/>
                </a:solidFill>
                <a:latin typeface="Verdana"/>
                <a:cs typeface="Verdana"/>
              </a:rPr>
              <a:t>yp</a:t>
            </a:r>
            <a:r>
              <a:rPr sz="1600" spc="-15" dirty="0">
                <a:solidFill>
                  <a:prstClr val="black"/>
                </a:solidFill>
                <a:latin typeface="Verdana"/>
                <a:cs typeface="Verdana"/>
              </a:rPr>
              <a:t>e</a:t>
            </a:r>
            <a:r>
              <a:rPr sz="1600" spc="-20" dirty="0">
                <a:solidFill>
                  <a:prstClr val="black"/>
                </a:solidFill>
                <a:latin typeface="Verdana"/>
                <a:cs typeface="Verdana"/>
              </a:rPr>
              <a:t>-</a:t>
            </a:r>
            <a:r>
              <a:rPr sz="1600" spc="-10" dirty="0">
                <a:solidFill>
                  <a:prstClr val="black"/>
                </a:solidFill>
                <a:latin typeface="Verdana"/>
                <a:cs typeface="Verdana"/>
              </a:rPr>
              <a:t>ba</a:t>
            </a:r>
            <a:r>
              <a:rPr sz="1600" spc="-15" dirty="0">
                <a:solidFill>
                  <a:prstClr val="black"/>
                </a:solidFill>
                <a:latin typeface="Verdana"/>
                <a:cs typeface="Verdana"/>
              </a:rPr>
              <a:t>s</a:t>
            </a:r>
            <a:r>
              <a:rPr sz="1600" spc="-10" dirty="0">
                <a:solidFill>
                  <a:prstClr val="black"/>
                </a:solidFill>
                <a:latin typeface="Verdana"/>
                <a:cs typeface="Verdana"/>
              </a:rPr>
              <a:t>ed</a:t>
            </a:r>
            <a:r>
              <a:rPr sz="1600" spc="50" dirty="0">
                <a:solidFill>
                  <a:prstClr val="black"/>
                </a:solidFill>
                <a:latin typeface="Verdana"/>
                <a:cs typeface="Verdana"/>
              </a:rPr>
              <a:t> </a:t>
            </a:r>
            <a:r>
              <a:rPr sz="1600" spc="-10" dirty="0">
                <a:solidFill>
                  <a:prstClr val="black"/>
                </a:solidFill>
                <a:latin typeface="Verdana"/>
                <a:cs typeface="Verdana"/>
              </a:rPr>
              <a:t>c</a:t>
            </a:r>
            <a:r>
              <a:rPr sz="1600" spc="-20" dirty="0">
                <a:solidFill>
                  <a:prstClr val="black"/>
                </a:solidFill>
                <a:latin typeface="Verdana"/>
                <a:cs typeface="Verdana"/>
              </a:rPr>
              <a:t>l</a:t>
            </a:r>
            <a:r>
              <a:rPr sz="1600" spc="-15" dirty="0">
                <a:solidFill>
                  <a:prstClr val="black"/>
                </a:solidFill>
                <a:latin typeface="Verdana"/>
                <a:cs typeface="Verdana"/>
              </a:rPr>
              <a:t>u</a:t>
            </a:r>
            <a:r>
              <a:rPr sz="1600" spc="-20" dirty="0">
                <a:solidFill>
                  <a:prstClr val="black"/>
                </a:solidFill>
                <a:latin typeface="Verdana"/>
                <a:cs typeface="Verdana"/>
              </a:rPr>
              <a:t>st</a:t>
            </a:r>
            <a:r>
              <a:rPr sz="1600" spc="-10" dirty="0">
                <a:solidFill>
                  <a:prstClr val="black"/>
                </a:solidFill>
                <a:latin typeface="Verdana"/>
                <a:cs typeface="Verdana"/>
              </a:rPr>
              <a:t>er</a:t>
            </a:r>
            <a:r>
              <a:rPr sz="1600" spc="-20" dirty="0">
                <a:solidFill>
                  <a:prstClr val="black"/>
                </a:solidFill>
                <a:latin typeface="Verdana"/>
                <a:cs typeface="Verdana"/>
              </a:rPr>
              <a:t>i</a:t>
            </a:r>
            <a:r>
              <a:rPr sz="1600" spc="-10" dirty="0">
                <a:solidFill>
                  <a:prstClr val="black"/>
                </a:solidFill>
                <a:latin typeface="Verdana"/>
                <a:cs typeface="Verdana"/>
              </a:rPr>
              <a:t>ng)</a:t>
            </a:r>
            <a:endParaRPr sz="1600" dirty="0">
              <a:solidFill>
                <a:prstClr val="black"/>
              </a:solidFill>
              <a:latin typeface="Verdana"/>
              <a:cs typeface="Verdana"/>
            </a:endParaRP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假设：</a:t>
            </a:r>
            <a:r>
              <a:rPr dirty="0">
                <a:latin typeface="FangSong"/>
                <a:cs typeface="FangSong"/>
              </a:rPr>
              <a:t>聚类结构能通过</a:t>
            </a:r>
            <a:r>
              <a:rPr dirty="0">
                <a:solidFill>
                  <a:srgbClr val="0B37FF"/>
                </a:solidFill>
                <a:latin typeface="FangSong"/>
                <a:cs typeface="FangSong"/>
              </a:rPr>
              <a:t>一组原型</a:t>
            </a:r>
            <a:r>
              <a:rPr dirty="0">
                <a:latin typeface="FangSong"/>
                <a:cs typeface="FangSong"/>
              </a:rPr>
              <a:t>刻画</a:t>
            </a: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过程：先对原型初始化，然后对原型进行</a:t>
            </a:r>
            <a:r>
              <a:rPr dirty="0">
                <a:solidFill>
                  <a:srgbClr val="0B37FF"/>
                </a:solidFill>
                <a:latin typeface="FangSong"/>
                <a:cs typeface="FangSong"/>
              </a:rPr>
              <a:t>迭代更新</a:t>
            </a:r>
            <a:r>
              <a:rPr dirty="0">
                <a:solidFill>
                  <a:prstClr val="black"/>
                </a:solidFill>
                <a:latin typeface="FangSong"/>
                <a:cs typeface="FangSong"/>
              </a:rPr>
              <a:t>求解</a:t>
            </a: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代表：</a:t>
            </a:r>
            <a:r>
              <a:rPr b="1" spc="-15" dirty="0">
                <a:solidFill>
                  <a:srgbClr val="FF0000"/>
                </a:solidFill>
                <a:latin typeface="Verdana"/>
                <a:cs typeface="Verdana"/>
              </a:rPr>
              <a:t>k</a:t>
            </a:r>
            <a:r>
              <a:rPr b="1" spc="-15" dirty="0">
                <a:solidFill>
                  <a:srgbClr val="FF0000"/>
                </a:solidFill>
                <a:latin typeface="FangSong"/>
                <a:cs typeface="FangSong"/>
              </a:rPr>
              <a:t>均值聚类</a:t>
            </a:r>
            <a:r>
              <a:rPr spc="-15" dirty="0">
                <a:solidFill>
                  <a:srgbClr val="FF0000"/>
                </a:solidFill>
                <a:latin typeface="FangSong"/>
                <a:cs typeface="FangSong"/>
              </a:rPr>
              <a:t>，</a:t>
            </a:r>
            <a:r>
              <a:rPr spc="-15" dirty="0">
                <a:latin typeface="FangSong"/>
                <a:cs typeface="FangSong"/>
              </a:rPr>
              <a:t>学习向量量化</a:t>
            </a:r>
            <a:r>
              <a:rPr spc="-15" dirty="0">
                <a:latin typeface="Verdana"/>
                <a:cs typeface="Verdana"/>
              </a:rPr>
              <a:t>(</a:t>
            </a:r>
            <a:r>
              <a:rPr spc="-105" dirty="0">
                <a:latin typeface="Verdana"/>
                <a:cs typeface="Verdana"/>
              </a:rPr>
              <a:t>L</a:t>
            </a:r>
            <a:r>
              <a:rPr spc="-15" dirty="0">
                <a:latin typeface="Verdana"/>
                <a:cs typeface="Verdana"/>
              </a:rPr>
              <a:t>VQ)</a:t>
            </a:r>
            <a:r>
              <a:rPr dirty="0">
                <a:latin typeface="FangSong"/>
                <a:cs typeface="FangSong"/>
              </a:rPr>
              <a:t>，高斯混合聚类</a:t>
            </a:r>
          </a:p>
          <a:p>
            <a:pPr>
              <a:spcBef>
                <a:spcPts val="50"/>
              </a:spcBef>
            </a:pPr>
            <a:endParaRPr sz="1700" dirty="0">
              <a:solidFill>
                <a:prstClr val="black"/>
              </a:solidFill>
              <a:latin typeface="Times New Roman"/>
              <a:cs typeface="Times New Roman"/>
            </a:endParaRPr>
          </a:p>
          <a:p>
            <a:pPr marL="15240"/>
            <a:r>
              <a:rPr sz="2200" spc="-20" dirty="0">
                <a:solidFill>
                  <a:prstClr val="black"/>
                </a:solidFill>
                <a:latin typeface="Wingdings"/>
                <a:cs typeface="Wingdings"/>
              </a:rPr>
              <a:t></a:t>
            </a:r>
            <a:r>
              <a:rPr sz="2200" spc="-1125" dirty="0">
                <a:solidFill>
                  <a:prstClr val="black"/>
                </a:solidFill>
                <a:latin typeface="Wingdings"/>
                <a:cs typeface="Wingdings"/>
              </a:rPr>
              <a:t> </a:t>
            </a:r>
            <a:r>
              <a:rPr sz="2200" spc="-15" dirty="0">
                <a:solidFill>
                  <a:prstClr val="black"/>
                </a:solidFill>
                <a:latin typeface="FangSong"/>
                <a:cs typeface="FangSong"/>
              </a:rPr>
              <a:t>密度聚类</a:t>
            </a:r>
            <a:endParaRPr sz="2200" dirty="0">
              <a:solidFill>
                <a:prstClr val="black"/>
              </a:solidFill>
              <a:latin typeface="FangSong"/>
              <a:cs typeface="FangSong"/>
            </a:endParaRPr>
          </a:p>
          <a:p>
            <a:pPr marL="815975" indent="-342900">
              <a:spcBef>
                <a:spcPts val="270"/>
              </a:spcBef>
              <a:buFont typeface="Arial"/>
              <a:buChar char="•"/>
              <a:tabLst>
                <a:tab pos="816610" algn="l"/>
              </a:tabLst>
            </a:pPr>
            <a:r>
              <a:rPr dirty="0">
                <a:solidFill>
                  <a:prstClr val="black"/>
                </a:solidFill>
                <a:latin typeface="FangSong"/>
                <a:cs typeface="FangSong"/>
              </a:rPr>
              <a:t>亦称“基于密度的聚类”</a:t>
            </a:r>
            <a:r>
              <a:rPr sz="1600" spc="-15" dirty="0">
                <a:solidFill>
                  <a:prstClr val="black"/>
                </a:solidFill>
                <a:latin typeface="Verdana"/>
                <a:cs typeface="Verdana"/>
              </a:rPr>
              <a:t>(d</a:t>
            </a:r>
            <a:r>
              <a:rPr sz="1600" spc="-20" dirty="0">
                <a:solidFill>
                  <a:prstClr val="black"/>
                </a:solidFill>
                <a:latin typeface="Verdana"/>
                <a:cs typeface="Verdana"/>
              </a:rPr>
              <a:t>e</a:t>
            </a:r>
            <a:r>
              <a:rPr sz="1600" spc="-15" dirty="0">
                <a:solidFill>
                  <a:prstClr val="black"/>
                </a:solidFill>
                <a:latin typeface="Verdana"/>
                <a:cs typeface="Verdana"/>
              </a:rPr>
              <a:t>n</a:t>
            </a:r>
            <a:r>
              <a:rPr sz="1600" spc="-20" dirty="0">
                <a:solidFill>
                  <a:prstClr val="black"/>
                </a:solidFill>
                <a:latin typeface="Verdana"/>
                <a:cs typeface="Verdana"/>
              </a:rPr>
              <a:t>s</a:t>
            </a:r>
            <a:r>
              <a:rPr sz="1600" spc="-10" dirty="0">
                <a:solidFill>
                  <a:prstClr val="black"/>
                </a:solidFill>
                <a:latin typeface="Verdana"/>
                <a:cs typeface="Verdana"/>
              </a:rPr>
              <a:t>i</a:t>
            </a:r>
            <a:r>
              <a:rPr sz="1600" spc="-30" dirty="0">
                <a:solidFill>
                  <a:prstClr val="black"/>
                </a:solidFill>
                <a:latin typeface="Verdana"/>
                <a:cs typeface="Verdana"/>
              </a:rPr>
              <a:t>t</a:t>
            </a:r>
            <a:r>
              <a:rPr sz="1600" spc="-45" dirty="0">
                <a:solidFill>
                  <a:prstClr val="black"/>
                </a:solidFill>
                <a:latin typeface="Verdana"/>
                <a:cs typeface="Verdana"/>
              </a:rPr>
              <a:t>y</a:t>
            </a:r>
            <a:r>
              <a:rPr sz="1600" spc="-15" dirty="0">
                <a:solidFill>
                  <a:prstClr val="black"/>
                </a:solidFill>
                <a:latin typeface="Verdana"/>
                <a:cs typeface="Verdana"/>
              </a:rPr>
              <a:t>-</a:t>
            </a:r>
            <a:r>
              <a:rPr sz="1600" spc="-10" dirty="0">
                <a:solidFill>
                  <a:prstClr val="black"/>
                </a:solidFill>
                <a:latin typeface="Verdana"/>
                <a:cs typeface="Verdana"/>
              </a:rPr>
              <a:t>based</a:t>
            </a:r>
            <a:r>
              <a:rPr sz="1600" spc="60" dirty="0">
                <a:solidFill>
                  <a:prstClr val="black"/>
                </a:solidFill>
                <a:latin typeface="Verdana"/>
                <a:cs typeface="Verdana"/>
              </a:rPr>
              <a:t> </a:t>
            </a:r>
            <a:r>
              <a:rPr sz="1600" spc="-10" dirty="0">
                <a:solidFill>
                  <a:prstClr val="black"/>
                </a:solidFill>
                <a:latin typeface="Verdana"/>
                <a:cs typeface="Verdana"/>
              </a:rPr>
              <a:t>c</a:t>
            </a:r>
            <a:r>
              <a:rPr sz="1600" spc="-20" dirty="0">
                <a:solidFill>
                  <a:prstClr val="black"/>
                </a:solidFill>
                <a:latin typeface="Verdana"/>
                <a:cs typeface="Verdana"/>
              </a:rPr>
              <a:t>l</a:t>
            </a:r>
            <a:r>
              <a:rPr sz="1600" spc="-10" dirty="0">
                <a:solidFill>
                  <a:prstClr val="black"/>
                </a:solidFill>
                <a:latin typeface="Verdana"/>
                <a:cs typeface="Verdana"/>
              </a:rPr>
              <a:t>us</a:t>
            </a:r>
            <a:r>
              <a:rPr sz="1600" spc="-20" dirty="0">
                <a:solidFill>
                  <a:prstClr val="black"/>
                </a:solidFill>
                <a:latin typeface="Verdana"/>
                <a:cs typeface="Verdana"/>
              </a:rPr>
              <a:t>t</a:t>
            </a:r>
            <a:r>
              <a:rPr sz="1600" spc="-10" dirty="0">
                <a:solidFill>
                  <a:prstClr val="black"/>
                </a:solidFill>
                <a:latin typeface="Verdana"/>
                <a:cs typeface="Verdana"/>
              </a:rPr>
              <a:t>ering)</a:t>
            </a:r>
            <a:endParaRPr sz="1600" dirty="0">
              <a:solidFill>
                <a:prstClr val="black"/>
              </a:solidFill>
              <a:latin typeface="Verdana"/>
              <a:cs typeface="Verdana"/>
            </a:endParaRP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假设：聚类结构能通过</a:t>
            </a:r>
            <a:r>
              <a:rPr dirty="0">
                <a:solidFill>
                  <a:srgbClr val="0B37FF"/>
                </a:solidFill>
                <a:latin typeface="FangSong"/>
                <a:cs typeface="FangSong"/>
              </a:rPr>
              <a:t>样本分布的紧密程度</a:t>
            </a:r>
            <a:r>
              <a:rPr dirty="0">
                <a:latin typeface="FangSong"/>
                <a:cs typeface="FangSong"/>
              </a:rPr>
              <a:t>确定</a:t>
            </a:r>
          </a:p>
          <a:p>
            <a:pPr marL="815975" marR="5080" indent="-343535">
              <a:lnSpc>
                <a:spcPct val="110000"/>
              </a:lnSpc>
              <a:tabLst>
                <a:tab pos="815975" algn="l"/>
              </a:tabLst>
            </a:pPr>
            <a:r>
              <a:rPr dirty="0">
                <a:solidFill>
                  <a:prstClr val="black"/>
                </a:solidFill>
                <a:latin typeface="Arial"/>
                <a:cs typeface="Arial"/>
              </a:rPr>
              <a:t>•	</a:t>
            </a:r>
            <a:r>
              <a:rPr dirty="0" err="1">
                <a:solidFill>
                  <a:prstClr val="black"/>
                </a:solidFill>
                <a:latin typeface="FangSong"/>
                <a:cs typeface="FangSong"/>
              </a:rPr>
              <a:t>过程：从样本</a:t>
            </a:r>
            <a:r>
              <a:rPr dirty="0" err="1">
                <a:solidFill>
                  <a:srgbClr val="0B37FF"/>
                </a:solidFill>
                <a:latin typeface="FangSong"/>
                <a:cs typeface="FangSong"/>
              </a:rPr>
              <a:t>密度</a:t>
            </a:r>
            <a:r>
              <a:rPr dirty="0" err="1">
                <a:solidFill>
                  <a:prstClr val="black"/>
                </a:solidFill>
                <a:latin typeface="FangSong"/>
                <a:cs typeface="FangSong"/>
              </a:rPr>
              <a:t>的角度来考察样本之间的可连接性，并基于可连接样本</a:t>
            </a:r>
            <a:r>
              <a:rPr dirty="0" err="1">
                <a:solidFill>
                  <a:srgbClr val="0B37FF"/>
                </a:solidFill>
                <a:latin typeface="FangSong"/>
                <a:cs typeface="FangSong"/>
              </a:rPr>
              <a:t>不断扩展聚类簇</a:t>
            </a:r>
            <a:endParaRPr dirty="0">
              <a:solidFill>
                <a:srgbClr val="0B37FF"/>
              </a:solidFill>
              <a:latin typeface="FangSong"/>
              <a:cs typeface="FangSong"/>
            </a:endParaRPr>
          </a:p>
          <a:p>
            <a:pPr marL="815975" indent="-342900">
              <a:spcBef>
                <a:spcPts val="215"/>
              </a:spcBef>
              <a:buFont typeface="Arial"/>
              <a:buChar char="•"/>
              <a:tabLst>
                <a:tab pos="816610" algn="l"/>
              </a:tabLst>
            </a:pPr>
            <a:r>
              <a:rPr spc="-5" dirty="0">
                <a:solidFill>
                  <a:prstClr val="black"/>
                </a:solidFill>
                <a:latin typeface="FangSong"/>
                <a:cs typeface="FangSong"/>
              </a:rPr>
              <a:t>代表：</a:t>
            </a:r>
            <a:r>
              <a:rPr dirty="0">
                <a:solidFill>
                  <a:srgbClr val="FF0000"/>
                </a:solidFill>
                <a:latin typeface="Verdana"/>
                <a:cs typeface="Verdana"/>
              </a:rPr>
              <a:t>DBSCAN</a:t>
            </a:r>
            <a:r>
              <a:rPr dirty="0">
                <a:solidFill>
                  <a:prstClr val="black"/>
                </a:solidFill>
                <a:latin typeface="Verdana"/>
                <a:cs typeface="Verdana"/>
              </a:rPr>
              <a:t>,</a:t>
            </a:r>
            <a:r>
              <a:rPr spc="-20" dirty="0">
                <a:solidFill>
                  <a:prstClr val="black"/>
                </a:solidFill>
                <a:latin typeface="Verdana"/>
                <a:cs typeface="Verdana"/>
              </a:rPr>
              <a:t> </a:t>
            </a:r>
            <a:r>
              <a:rPr spc="-5" dirty="0">
                <a:solidFill>
                  <a:prstClr val="black"/>
                </a:solidFill>
                <a:latin typeface="Verdana"/>
                <a:cs typeface="Verdana"/>
              </a:rPr>
              <a:t>O</a:t>
            </a:r>
            <a:r>
              <a:rPr spc="-10" dirty="0">
                <a:solidFill>
                  <a:prstClr val="black"/>
                </a:solidFill>
                <a:latin typeface="Verdana"/>
                <a:cs typeface="Verdana"/>
              </a:rPr>
              <a:t>PT</a:t>
            </a:r>
            <a:r>
              <a:rPr dirty="0">
                <a:solidFill>
                  <a:prstClr val="black"/>
                </a:solidFill>
                <a:latin typeface="Verdana"/>
                <a:cs typeface="Verdana"/>
              </a:rPr>
              <a:t>IC</a:t>
            </a:r>
            <a:r>
              <a:rPr spc="-10" dirty="0">
                <a:solidFill>
                  <a:prstClr val="black"/>
                </a:solidFill>
                <a:latin typeface="Verdana"/>
                <a:cs typeface="Verdana"/>
              </a:rPr>
              <a:t>S</a:t>
            </a:r>
            <a:r>
              <a:rPr dirty="0">
                <a:solidFill>
                  <a:prstClr val="black"/>
                </a:solidFill>
                <a:latin typeface="Verdana"/>
                <a:cs typeface="Verdana"/>
              </a:rPr>
              <a:t>, DENCL</a:t>
            </a:r>
            <a:r>
              <a:rPr spc="-5" dirty="0">
                <a:solidFill>
                  <a:prstClr val="black"/>
                </a:solidFill>
                <a:latin typeface="Verdana"/>
                <a:cs typeface="Verdana"/>
              </a:rPr>
              <a:t>U</a:t>
            </a:r>
            <a:r>
              <a:rPr dirty="0">
                <a:solidFill>
                  <a:prstClr val="black"/>
                </a:solidFill>
                <a:latin typeface="Verdana"/>
                <a:cs typeface="Verdana"/>
              </a:rPr>
              <a:t>E</a:t>
            </a:r>
          </a:p>
          <a:p>
            <a:pPr>
              <a:spcBef>
                <a:spcPts val="15"/>
              </a:spcBef>
            </a:pPr>
            <a:endParaRPr sz="2100" dirty="0">
              <a:solidFill>
                <a:prstClr val="black"/>
              </a:solidFill>
              <a:latin typeface="Times New Roman"/>
              <a:cs typeface="Times New Roman"/>
            </a:endParaRPr>
          </a:p>
          <a:p>
            <a:pPr marL="401320" indent="-386080">
              <a:buFont typeface="Wingdings"/>
              <a:buChar char=""/>
              <a:tabLst>
                <a:tab pos="401320" algn="l"/>
              </a:tabLst>
            </a:pPr>
            <a:r>
              <a:rPr sz="2200" spc="-15" dirty="0">
                <a:solidFill>
                  <a:prstClr val="black"/>
                </a:solidFill>
                <a:latin typeface="FangSong"/>
                <a:cs typeface="FangSong"/>
              </a:rPr>
              <a:t>层次</a:t>
            </a:r>
            <a:r>
              <a:rPr sz="2200" spc="-20" dirty="0">
                <a:solidFill>
                  <a:prstClr val="black"/>
                </a:solidFill>
                <a:latin typeface="FangSong"/>
                <a:cs typeface="FangSong"/>
              </a:rPr>
              <a:t>聚</a:t>
            </a:r>
            <a:r>
              <a:rPr sz="2200" spc="-25" dirty="0">
                <a:solidFill>
                  <a:prstClr val="black"/>
                </a:solidFill>
                <a:latin typeface="FangSong"/>
                <a:cs typeface="FangSong"/>
              </a:rPr>
              <a:t>类</a:t>
            </a:r>
            <a:r>
              <a:rPr sz="2200" spc="-360" dirty="0">
                <a:solidFill>
                  <a:prstClr val="black"/>
                </a:solidFill>
                <a:latin typeface="FangSong"/>
                <a:cs typeface="FangSong"/>
              </a:rPr>
              <a:t> </a:t>
            </a:r>
            <a:r>
              <a:rPr spc="-5" dirty="0">
                <a:solidFill>
                  <a:prstClr val="black"/>
                </a:solidFill>
                <a:latin typeface="Verdana"/>
                <a:cs typeface="Verdana"/>
              </a:rPr>
              <a:t>(</a:t>
            </a:r>
            <a:r>
              <a:rPr dirty="0">
                <a:solidFill>
                  <a:prstClr val="black"/>
                </a:solidFill>
                <a:latin typeface="Verdana"/>
                <a:cs typeface="Verdana"/>
              </a:rPr>
              <a:t>h</a:t>
            </a:r>
            <a:r>
              <a:rPr spc="5" dirty="0">
                <a:solidFill>
                  <a:prstClr val="black"/>
                </a:solidFill>
                <a:latin typeface="Verdana"/>
                <a:cs typeface="Verdana"/>
              </a:rPr>
              <a:t>i</a:t>
            </a:r>
            <a:r>
              <a:rPr spc="-15" dirty="0">
                <a:solidFill>
                  <a:prstClr val="black"/>
                </a:solidFill>
                <a:latin typeface="Verdana"/>
                <a:cs typeface="Verdana"/>
              </a:rPr>
              <a:t>e</a:t>
            </a:r>
            <a:r>
              <a:rPr spc="-55" dirty="0">
                <a:solidFill>
                  <a:prstClr val="black"/>
                </a:solidFill>
                <a:latin typeface="Verdana"/>
                <a:cs typeface="Verdana"/>
              </a:rPr>
              <a:t>r</a:t>
            </a:r>
            <a:r>
              <a:rPr spc="-10" dirty="0">
                <a:solidFill>
                  <a:prstClr val="black"/>
                </a:solidFill>
                <a:latin typeface="Verdana"/>
                <a:cs typeface="Verdana"/>
              </a:rPr>
              <a:t>archical</a:t>
            </a:r>
            <a:r>
              <a:rPr spc="-20" dirty="0">
                <a:solidFill>
                  <a:prstClr val="black"/>
                </a:solidFill>
                <a:latin typeface="Verdana"/>
                <a:cs typeface="Verdana"/>
              </a:rPr>
              <a:t> </a:t>
            </a:r>
            <a:r>
              <a:rPr dirty="0">
                <a:solidFill>
                  <a:prstClr val="black"/>
                </a:solidFill>
                <a:latin typeface="Verdana"/>
                <a:cs typeface="Verdana"/>
              </a:rPr>
              <a:t>c</a:t>
            </a:r>
            <a:r>
              <a:rPr spc="5" dirty="0">
                <a:solidFill>
                  <a:prstClr val="black"/>
                </a:solidFill>
                <a:latin typeface="Verdana"/>
                <a:cs typeface="Verdana"/>
              </a:rPr>
              <a:t>l</a:t>
            </a:r>
            <a:r>
              <a:rPr spc="-10" dirty="0">
                <a:solidFill>
                  <a:prstClr val="black"/>
                </a:solidFill>
                <a:latin typeface="Verdana"/>
                <a:cs typeface="Verdana"/>
              </a:rPr>
              <a:t>ust</a:t>
            </a:r>
            <a:r>
              <a:rPr spc="-25" dirty="0">
                <a:solidFill>
                  <a:prstClr val="black"/>
                </a:solidFill>
                <a:latin typeface="Verdana"/>
                <a:cs typeface="Verdana"/>
              </a:rPr>
              <a:t>e</a:t>
            </a:r>
            <a:r>
              <a:rPr dirty="0">
                <a:solidFill>
                  <a:prstClr val="black"/>
                </a:solidFill>
                <a:latin typeface="Verdana"/>
                <a:cs typeface="Verdana"/>
              </a:rPr>
              <a:t>r</a:t>
            </a:r>
            <a:r>
              <a:rPr spc="5" dirty="0">
                <a:solidFill>
                  <a:prstClr val="black"/>
                </a:solidFill>
                <a:latin typeface="Verdana"/>
                <a:cs typeface="Verdana"/>
              </a:rPr>
              <a:t>i</a:t>
            </a:r>
            <a:r>
              <a:rPr spc="-15" dirty="0">
                <a:solidFill>
                  <a:prstClr val="black"/>
                </a:solidFill>
                <a:latin typeface="Verdana"/>
                <a:cs typeface="Verdana"/>
              </a:rPr>
              <a:t>ng)</a:t>
            </a:r>
            <a:endParaRPr dirty="0">
              <a:solidFill>
                <a:prstClr val="black"/>
              </a:solidFill>
              <a:latin typeface="Verdana"/>
              <a:cs typeface="Verdana"/>
            </a:endParaRPr>
          </a:p>
          <a:p>
            <a:pPr marL="473075">
              <a:spcBef>
                <a:spcPts val="270"/>
              </a:spcBef>
              <a:tabLst>
                <a:tab pos="815975" algn="l"/>
              </a:tabLst>
            </a:pPr>
            <a:r>
              <a:rPr dirty="0">
                <a:solidFill>
                  <a:prstClr val="black"/>
                </a:solidFill>
                <a:latin typeface="Arial"/>
                <a:cs typeface="Arial"/>
              </a:rPr>
              <a:t>•	</a:t>
            </a:r>
            <a:r>
              <a:rPr dirty="0">
                <a:solidFill>
                  <a:prstClr val="black"/>
                </a:solidFill>
                <a:latin typeface="FangSong"/>
                <a:cs typeface="FangSong"/>
              </a:rPr>
              <a:t>假设：能够产生</a:t>
            </a:r>
            <a:r>
              <a:rPr dirty="0">
                <a:solidFill>
                  <a:srgbClr val="0B37FF"/>
                </a:solidFill>
                <a:latin typeface="FangSong"/>
                <a:cs typeface="FangSong"/>
              </a:rPr>
              <a:t>不同粒度</a:t>
            </a:r>
            <a:r>
              <a:rPr dirty="0">
                <a:solidFill>
                  <a:prstClr val="black"/>
                </a:solidFill>
                <a:latin typeface="FangSong"/>
                <a:cs typeface="FangSong"/>
              </a:rPr>
              <a:t>的聚类结果</a:t>
            </a: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过程：在</a:t>
            </a:r>
            <a:r>
              <a:rPr dirty="0">
                <a:solidFill>
                  <a:srgbClr val="0B37FF"/>
                </a:solidFill>
                <a:latin typeface="FangSong"/>
                <a:cs typeface="FangSong"/>
              </a:rPr>
              <a:t>不同层次</a:t>
            </a:r>
            <a:r>
              <a:rPr dirty="0">
                <a:solidFill>
                  <a:prstClr val="black"/>
                </a:solidFill>
                <a:latin typeface="FangSong"/>
                <a:cs typeface="FangSong"/>
              </a:rPr>
              <a:t>对数据集进行划分，从而形成</a:t>
            </a:r>
            <a:r>
              <a:rPr dirty="0">
                <a:solidFill>
                  <a:srgbClr val="0B37FF"/>
                </a:solidFill>
                <a:latin typeface="FangSong"/>
                <a:cs typeface="FangSong"/>
              </a:rPr>
              <a:t>树形</a:t>
            </a:r>
            <a:r>
              <a:rPr dirty="0">
                <a:solidFill>
                  <a:prstClr val="black"/>
                </a:solidFill>
                <a:latin typeface="FangSong"/>
                <a:cs typeface="FangSong"/>
              </a:rPr>
              <a:t>的聚类结构</a:t>
            </a: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代表：</a:t>
            </a:r>
            <a:r>
              <a:rPr spc="-15" dirty="0">
                <a:solidFill>
                  <a:srgbClr val="FF0000"/>
                </a:solidFill>
                <a:latin typeface="Verdana"/>
                <a:cs typeface="Verdana"/>
              </a:rPr>
              <a:t>AGNES</a:t>
            </a:r>
            <a:r>
              <a:rPr spc="-5" dirty="0">
                <a:solidFill>
                  <a:srgbClr val="FF0000"/>
                </a:solidFill>
                <a:latin typeface="Verdana"/>
                <a:cs typeface="Verdana"/>
              </a:rPr>
              <a:t> </a:t>
            </a:r>
            <a:r>
              <a:rPr spc="-5" dirty="0">
                <a:solidFill>
                  <a:prstClr val="black"/>
                </a:solidFill>
                <a:latin typeface="Verdana"/>
                <a:cs typeface="Verdana"/>
              </a:rPr>
              <a:t>(</a:t>
            </a:r>
            <a:r>
              <a:rPr dirty="0">
                <a:solidFill>
                  <a:prstClr val="black"/>
                </a:solidFill>
                <a:latin typeface="FangSong"/>
                <a:cs typeface="FangSong"/>
              </a:rPr>
              <a:t>自底向上</a:t>
            </a:r>
            <a:r>
              <a:rPr spc="-5" dirty="0">
                <a:solidFill>
                  <a:prstClr val="black"/>
                </a:solidFill>
                <a:latin typeface="Verdana"/>
                <a:cs typeface="Verdana"/>
              </a:rPr>
              <a:t>)</a:t>
            </a:r>
            <a:r>
              <a:rPr dirty="0">
                <a:solidFill>
                  <a:prstClr val="black"/>
                </a:solidFill>
                <a:latin typeface="FangSong"/>
                <a:cs typeface="FangSong"/>
              </a:rPr>
              <a:t>，</a:t>
            </a:r>
            <a:r>
              <a:rPr spc="-15" dirty="0">
                <a:solidFill>
                  <a:srgbClr val="FF0000"/>
                </a:solidFill>
                <a:latin typeface="Verdana"/>
                <a:cs typeface="Verdana"/>
              </a:rPr>
              <a:t>DI</a:t>
            </a:r>
            <a:r>
              <a:rPr spc="-10" dirty="0">
                <a:solidFill>
                  <a:srgbClr val="FF0000"/>
                </a:solidFill>
                <a:latin typeface="Verdana"/>
                <a:cs typeface="Verdana"/>
              </a:rPr>
              <a:t>A</a:t>
            </a:r>
            <a:r>
              <a:rPr spc="-20" dirty="0">
                <a:solidFill>
                  <a:srgbClr val="FF0000"/>
                </a:solidFill>
                <a:latin typeface="Verdana"/>
                <a:cs typeface="Verdana"/>
              </a:rPr>
              <a:t>N</a:t>
            </a:r>
            <a:r>
              <a:rPr spc="-15" dirty="0">
                <a:solidFill>
                  <a:srgbClr val="FF0000"/>
                </a:solidFill>
                <a:latin typeface="Verdana"/>
                <a:cs typeface="Verdana"/>
              </a:rPr>
              <a:t>A</a:t>
            </a:r>
            <a:r>
              <a:rPr spc="-10" dirty="0">
                <a:solidFill>
                  <a:prstClr val="black"/>
                </a:solidFill>
                <a:latin typeface="Verdana"/>
                <a:cs typeface="Verdana"/>
              </a:rPr>
              <a:t> </a:t>
            </a:r>
            <a:r>
              <a:rPr dirty="0">
                <a:solidFill>
                  <a:prstClr val="black"/>
                </a:solidFill>
                <a:latin typeface="Verdana"/>
                <a:cs typeface="Verdana"/>
              </a:rPr>
              <a:t>(</a:t>
            </a:r>
            <a:r>
              <a:rPr dirty="0">
                <a:solidFill>
                  <a:prstClr val="black"/>
                </a:solidFill>
                <a:latin typeface="FangSong"/>
                <a:cs typeface="FangSong"/>
              </a:rPr>
              <a:t>自顶向下</a:t>
            </a:r>
            <a:r>
              <a:rPr dirty="0">
                <a:solidFill>
                  <a:prstClr val="black"/>
                </a:solidFill>
                <a:latin typeface="Verdana"/>
                <a:cs typeface="Verdana"/>
              </a:rPr>
              <a:t>)</a:t>
            </a:r>
          </a:p>
        </p:txBody>
      </p:sp>
    </p:spTree>
    <p:custDataLst>
      <p:tags r:id="rId1"/>
    </p:custDataLst>
    <p:extLst>
      <p:ext uri="{BB962C8B-B14F-4D97-AF65-F5344CB8AC3E}">
        <p14:creationId xmlns:p14="http://schemas.microsoft.com/office/powerpoint/2010/main" val="93686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二、原型聚类</a:t>
            </a:r>
          </a:p>
        </p:txBody>
      </p:sp>
    </p:spTree>
    <p:extLst>
      <p:ext uri="{BB962C8B-B14F-4D97-AF65-F5344CB8AC3E}">
        <p14:creationId xmlns:p14="http://schemas.microsoft.com/office/powerpoint/2010/main" val="2216854892"/>
      </p:ext>
    </p:extLst>
  </p:cSld>
  <p:clrMapOvr>
    <a:masterClrMapping/>
  </p:clrMapOvr>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原型聚类</a:t>
            </a:r>
            <a:endParaRPr lang="zh-CN" altLang="en-US" dirty="0"/>
          </a:p>
        </p:txBody>
      </p:sp>
      <p:sp>
        <p:nvSpPr>
          <p:cNvPr id="5" name="内容占位符 4"/>
          <p:cNvSpPr>
            <a:spLocks noGrp="1"/>
          </p:cNvSpPr>
          <p:nvPr>
            <p:ph idx="1"/>
          </p:nvPr>
        </p:nvSpPr>
        <p:spPr/>
        <p:txBody>
          <a:bodyPr>
            <a:normAutofit lnSpcReduction="10000"/>
          </a:bodyPr>
          <a:lstStyle/>
          <a:p>
            <a:pPr>
              <a:lnSpc>
                <a:spcPct val="150000"/>
              </a:lnSpc>
            </a:pPr>
            <a:r>
              <a:rPr lang="zh-CN" altLang="en-US" sz="2800" dirty="0"/>
              <a:t>原型聚类</a:t>
            </a:r>
            <a:endParaRPr lang="en-US" altLang="zh-CN" sz="2800" dirty="0"/>
          </a:p>
          <a:p>
            <a:pPr marL="0" indent="0">
              <a:lnSpc>
                <a:spcPct val="150000"/>
              </a:lnSpc>
              <a:buNone/>
            </a:pPr>
            <a:r>
              <a:rPr lang="en-US" altLang="zh-CN" sz="2800" dirty="0"/>
              <a:t>    </a:t>
            </a:r>
            <a:r>
              <a:rPr lang="zh-CN" altLang="en-US" sz="2800" dirty="0"/>
              <a:t>也称为“基于原型的聚类” </a:t>
            </a:r>
            <a:r>
              <a:rPr lang="en-US" altLang="zh-CN" sz="2800" dirty="0"/>
              <a:t>(prototype-based clustering)</a:t>
            </a:r>
            <a:r>
              <a:rPr lang="zh-CN" altLang="en-US" sz="2800" dirty="0"/>
              <a:t>，此类算法假设聚类结构能</a:t>
            </a:r>
            <a:r>
              <a:rPr lang="zh-CN" altLang="en-US" sz="2800" dirty="0">
                <a:solidFill>
                  <a:srgbClr val="0B37FF"/>
                </a:solidFill>
              </a:rPr>
              <a:t>通过一组原型刻画</a:t>
            </a:r>
            <a:r>
              <a:rPr lang="zh-CN" altLang="en-US" sz="2800" dirty="0"/>
              <a:t>。</a:t>
            </a:r>
            <a:endParaRPr lang="en-US" altLang="zh-CN" sz="2800" dirty="0"/>
          </a:p>
          <a:p>
            <a:pPr>
              <a:lnSpc>
                <a:spcPct val="150000"/>
              </a:lnSpc>
            </a:pPr>
            <a:r>
              <a:rPr lang="zh-CN" altLang="en-US" sz="2800" dirty="0"/>
              <a:t>算法过程：</a:t>
            </a:r>
            <a:endParaRPr lang="en-US" altLang="zh-CN" sz="2800" dirty="0"/>
          </a:p>
          <a:p>
            <a:pPr marL="0" indent="0">
              <a:lnSpc>
                <a:spcPct val="150000"/>
              </a:lnSpc>
              <a:buNone/>
            </a:pPr>
            <a:r>
              <a:rPr lang="en-US" altLang="zh-CN" sz="2800" dirty="0"/>
              <a:t>    </a:t>
            </a:r>
            <a:r>
              <a:rPr lang="zh-CN" altLang="en-US" sz="2800" dirty="0"/>
              <a:t>通常情况下，算</a:t>
            </a:r>
            <a:r>
              <a:rPr lang="zh-CN" altLang="en-US" sz="2800" dirty="0">
                <a:solidFill>
                  <a:srgbClr val="0B37FF"/>
                </a:solidFill>
              </a:rPr>
              <a:t>法先对原型进行初始化</a:t>
            </a:r>
            <a:r>
              <a:rPr lang="zh-CN" altLang="en-US" sz="2800" dirty="0"/>
              <a:t>，</a:t>
            </a:r>
            <a:r>
              <a:rPr lang="zh-CN" altLang="en-US" sz="2800" dirty="0">
                <a:solidFill>
                  <a:srgbClr val="0B37FF"/>
                </a:solidFill>
              </a:rPr>
              <a:t>再对原型进行迭代更新求解</a:t>
            </a:r>
            <a:r>
              <a:rPr lang="zh-CN" altLang="en-US" sz="2800" dirty="0"/>
              <a:t>。</a:t>
            </a:r>
            <a:endParaRPr lang="en-US" altLang="zh-CN" sz="2800" dirty="0"/>
          </a:p>
          <a:p>
            <a:pPr>
              <a:lnSpc>
                <a:spcPct val="150000"/>
              </a:lnSpc>
            </a:pPr>
            <a:r>
              <a:rPr lang="zh-CN" altLang="en-US" sz="2800" dirty="0"/>
              <a:t>著名的原型聚类算法</a:t>
            </a:r>
            <a:endParaRPr lang="en-US" altLang="zh-CN" sz="2800" dirty="0"/>
          </a:p>
          <a:p>
            <a:pPr marL="0" indent="0">
              <a:lnSpc>
                <a:spcPct val="150000"/>
              </a:lnSpc>
              <a:buNone/>
            </a:pPr>
            <a:r>
              <a:rPr lang="en-US" altLang="zh-CN" sz="2800" i="1" dirty="0">
                <a:latin typeface="Times New Roman" pitchFamily="18" charset="0"/>
                <a:cs typeface="Times New Roman" pitchFamily="18" charset="0"/>
              </a:rPr>
              <a:t>      </a:t>
            </a:r>
            <a:r>
              <a:rPr lang="en-US" altLang="zh-CN" sz="2800" i="1" dirty="0">
                <a:solidFill>
                  <a:srgbClr val="0B37FF"/>
                </a:solidFill>
                <a:latin typeface="Times New Roman" pitchFamily="18" charset="0"/>
                <a:cs typeface="Times New Roman" pitchFamily="18" charset="0"/>
              </a:rPr>
              <a:t>k</a:t>
            </a:r>
            <a:r>
              <a:rPr lang="zh-CN" altLang="en-US" sz="2800" dirty="0">
                <a:solidFill>
                  <a:srgbClr val="0B37FF"/>
                </a:solidFill>
              </a:rPr>
              <a:t>均值</a:t>
            </a:r>
            <a:r>
              <a:rPr lang="zh-CN" altLang="en-US" sz="2800" dirty="0"/>
              <a:t>算法、</a:t>
            </a:r>
            <a:r>
              <a:rPr lang="zh-CN" altLang="en-US" sz="2800" dirty="0">
                <a:solidFill>
                  <a:srgbClr val="0B37FF"/>
                </a:solidFill>
              </a:rPr>
              <a:t>学习向量量化</a:t>
            </a:r>
            <a:r>
              <a:rPr lang="zh-CN" altLang="en-US" sz="2800" dirty="0"/>
              <a:t>算法、</a:t>
            </a:r>
            <a:r>
              <a:rPr lang="zh-CN" altLang="en-US" sz="2800" dirty="0">
                <a:solidFill>
                  <a:srgbClr val="0B37FF"/>
                </a:solidFill>
              </a:rPr>
              <a:t>高斯混合聚类</a:t>
            </a:r>
            <a:r>
              <a:rPr lang="zh-CN" altLang="en-US" sz="2800" dirty="0"/>
              <a:t>算法。</a:t>
            </a:r>
            <a:endParaRPr lang="en-US" altLang="zh-CN" sz="2800" dirty="0"/>
          </a:p>
          <a:p>
            <a:pPr marL="0" indent="0">
              <a:lnSpc>
                <a:spcPct val="150000"/>
              </a:lnSpc>
              <a:buNone/>
            </a:pPr>
            <a:endParaRPr lang="en-US" altLang="en-US" sz="2800" dirty="0"/>
          </a:p>
          <a:p>
            <a:pPr>
              <a:lnSpc>
                <a:spcPct val="150000"/>
              </a:lnSpc>
            </a:pPr>
            <a:endParaRPr lang="zh-CN" altLang="en-US" sz="2800" dirty="0"/>
          </a:p>
        </p:txBody>
      </p:sp>
    </p:spTree>
    <p:extLst>
      <p:ext uri="{BB962C8B-B14F-4D97-AF65-F5344CB8AC3E}">
        <p14:creationId xmlns:p14="http://schemas.microsoft.com/office/powerpoint/2010/main" val="3025258408"/>
      </p:ext>
    </p:extLst>
  </p:cSld>
  <p:clrMapOvr>
    <a:masterClrMapping/>
  </p:clrMapOvr>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p:txBody>
          <a:bodyPr>
            <a:noAutofit/>
          </a:bodyPr>
          <a:lstStyle/>
          <a:p>
            <a:pPr marL="0" indent="0">
              <a:lnSpc>
                <a:spcPct val="110000"/>
              </a:lnSpc>
              <a:buNone/>
            </a:pPr>
            <a:r>
              <a:rPr lang="zh-CN" altLang="en-US" sz="3200" dirty="0"/>
              <a:t>    给定数据集  </a:t>
            </a:r>
            <a:r>
              <a:rPr lang="en-US" altLang="zh-CN" sz="3200" dirty="0"/>
              <a:t>		</a:t>
            </a:r>
            <a:r>
              <a:rPr lang="zh-CN" altLang="en-US" sz="3200" dirty="0"/>
              <a:t>         </a:t>
            </a:r>
            <a:r>
              <a:rPr lang="en-US" altLang="zh-CN" sz="3200" dirty="0"/>
              <a:t>  </a:t>
            </a:r>
            <a:r>
              <a:rPr lang="zh-CN" altLang="ar-AE" sz="3200" dirty="0"/>
              <a:t>，</a:t>
            </a:r>
            <a:r>
              <a:rPr lang="en-US" altLang="zh-CN" sz="3200" i="1" dirty="0">
                <a:latin typeface="Times New Roman" charset="0"/>
                <a:ea typeface="Times New Roman" charset="0"/>
                <a:cs typeface="Times New Roman" charset="0"/>
              </a:rPr>
              <a:t>k</a:t>
            </a:r>
            <a:r>
              <a:rPr lang="zh-CN" altLang="en-US" sz="3200" i="1" dirty="0">
                <a:latin typeface="Times New Roman" charset="0"/>
                <a:ea typeface="Times New Roman" charset="0"/>
                <a:cs typeface="Times New Roman" charset="0"/>
              </a:rPr>
              <a:t> </a:t>
            </a:r>
            <a:r>
              <a:rPr lang="mr-IN" altLang="zh-CN" sz="3200" dirty="0">
                <a:latin typeface="Times New Roman" charset="0"/>
                <a:ea typeface="Times New Roman" charset="0"/>
                <a:cs typeface="Times New Roman" charset="0"/>
              </a:rPr>
              <a:t>–</a:t>
            </a:r>
            <a:r>
              <a:rPr lang="en-US" altLang="zh-CN" sz="3200" i="1" dirty="0">
                <a:latin typeface="Times New Roman" charset="0"/>
                <a:ea typeface="Times New Roman" charset="0"/>
                <a:cs typeface="Times New Roman" charset="0"/>
              </a:rPr>
              <a:t>means</a:t>
            </a:r>
            <a:r>
              <a:rPr lang="zh-CN" altLang="en-US" sz="3200" i="1" dirty="0">
                <a:latin typeface="Times New Roman" charset="0"/>
                <a:ea typeface="Times New Roman" charset="0"/>
                <a:cs typeface="Times New Roman" charset="0"/>
              </a:rPr>
              <a:t> </a:t>
            </a:r>
            <a:r>
              <a:rPr lang="zh-CN" altLang="en-US" sz="3200" dirty="0"/>
              <a:t>算法针对聚类所得簇划分</a:t>
            </a:r>
            <a:r>
              <a:rPr lang="zh-CN" altLang="en-US" sz="3200" i="1" dirty="0">
                <a:latin typeface="Times New Roman" pitchFamily="18" charset="0"/>
                <a:cs typeface="Times New Roman" pitchFamily="18" charset="0"/>
              </a:rPr>
              <a:t>                                </a:t>
            </a:r>
            <a:r>
              <a:rPr lang="zh-CN" altLang="en-US" sz="3200" dirty="0">
                <a:latin typeface="Times New Roman" pitchFamily="18" charset="0"/>
                <a:cs typeface="Times New Roman" pitchFamily="18" charset="0"/>
              </a:rPr>
              <a:t>最小化</a:t>
            </a:r>
            <a:r>
              <a:rPr lang="zh-CN" altLang="en-US" sz="3200" dirty="0">
                <a:solidFill>
                  <a:srgbClr val="0B37FF"/>
                </a:solidFill>
                <a:latin typeface="Times New Roman" pitchFamily="18" charset="0"/>
                <a:cs typeface="Times New Roman" pitchFamily="18" charset="0"/>
              </a:rPr>
              <a:t>平方误差 </a:t>
            </a:r>
            <a:r>
              <a:rPr lang="en-US" altLang="zh-CN" sz="3200" dirty="0">
                <a:solidFill>
                  <a:srgbClr val="0B37FF"/>
                </a:solidFill>
                <a:latin typeface="Times New Roman" pitchFamily="18" charset="0"/>
                <a:cs typeface="Times New Roman" pitchFamily="18" charset="0"/>
              </a:rPr>
              <a:t>(MSE)</a:t>
            </a:r>
            <a:endParaRPr lang="zh-CN" altLang="en-US" sz="3200" dirty="0">
              <a:solidFill>
                <a:srgbClr val="0B37FF"/>
              </a:solidFill>
            </a:endParaRPr>
          </a:p>
          <a:p>
            <a:pPr marL="0" indent="0">
              <a:lnSpc>
                <a:spcPct val="110000"/>
              </a:lnSpc>
              <a:buNone/>
            </a:pPr>
            <a:endParaRPr lang="en-US" altLang="zh-CN" sz="3200" dirty="0"/>
          </a:p>
          <a:p>
            <a:pPr marL="0" indent="0">
              <a:lnSpc>
                <a:spcPct val="110000"/>
              </a:lnSpc>
              <a:buNone/>
            </a:pPr>
            <a:endParaRPr lang="en-US" altLang="zh-CN" sz="3200" dirty="0"/>
          </a:p>
          <a:p>
            <a:pPr marL="0" indent="0">
              <a:lnSpc>
                <a:spcPct val="110000"/>
              </a:lnSpc>
              <a:buNone/>
            </a:pPr>
            <a:r>
              <a:rPr lang="zh-CN" altLang="en-US" sz="3200" dirty="0"/>
              <a:t>其中，                     是簇 </a:t>
            </a:r>
            <a:r>
              <a:rPr lang="en-US" altLang="zh-CN" sz="3200" i="1" dirty="0">
                <a:latin typeface="Times New Roman" charset="0"/>
                <a:ea typeface="Times New Roman" charset="0"/>
                <a:cs typeface="Times New Roman" charset="0"/>
              </a:rPr>
              <a:t>C</a:t>
            </a:r>
            <a:r>
              <a:rPr lang="en-US" altLang="zh-CN" sz="3200" i="1" baseline="-25000" dirty="0">
                <a:latin typeface="Times New Roman" charset="0"/>
                <a:ea typeface="Times New Roman" charset="0"/>
                <a:cs typeface="Times New Roman" charset="0"/>
              </a:rPr>
              <a:t>i</a:t>
            </a:r>
            <a:r>
              <a:rPr lang="zh-CN" altLang="en-US" sz="3200" dirty="0"/>
              <a:t> 的</a:t>
            </a:r>
            <a:r>
              <a:rPr lang="zh-CN" altLang="en-US" sz="3200" b="1" dirty="0">
                <a:solidFill>
                  <a:srgbClr val="FF0000"/>
                </a:solidFill>
              </a:rPr>
              <a:t>均值向量</a:t>
            </a:r>
            <a:r>
              <a:rPr lang="zh-CN" altLang="en-US" sz="3200" dirty="0"/>
              <a:t>。</a:t>
            </a:r>
            <a:endParaRPr lang="en-US" altLang="zh-CN" sz="3200" dirty="0"/>
          </a:p>
          <a:p>
            <a:pPr marL="0" indent="0">
              <a:lnSpc>
                <a:spcPct val="110000"/>
              </a:lnSpc>
              <a:buNone/>
            </a:pPr>
            <a:r>
              <a:rPr lang="en-US" altLang="zh-CN" sz="3200" dirty="0"/>
              <a:t>    </a:t>
            </a:r>
            <a:r>
              <a:rPr lang="en-US" altLang="zh-CN" sz="3200" i="1" dirty="0">
                <a:latin typeface="Times New Roman" charset="0"/>
                <a:ea typeface="Times New Roman" charset="0"/>
                <a:cs typeface="Times New Roman" charset="0"/>
              </a:rPr>
              <a:t>E</a:t>
            </a:r>
            <a:r>
              <a:rPr lang="en-US" altLang="zh-CN" sz="3200" dirty="0"/>
              <a:t> </a:t>
            </a:r>
            <a:r>
              <a:rPr lang="zh-CN" altLang="en-US" sz="3200" dirty="0"/>
              <a:t>值在一定程度上</a:t>
            </a:r>
            <a:r>
              <a:rPr lang="zh-CN" altLang="en-US" sz="3200" dirty="0">
                <a:solidFill>
                  <a:srgbClr val="0B37FF"/>
                </a:solidFill>
              </a:rPr>
              <a:t>刻画了簇内样本围绕</a:t>
            </a:r>
            <a:r>
              <a:rPr lang="zh-CN" altLang="en-US" sz="3200" dirty="0">
                <a:solidFill>
                  <a:srgbClr val="FF0000"/>
                </a:solidFill>
              </a:rPr>
              <a:t>簇均值向量</a:t>
            </a:r>
            <a:r>
              <a:rPr lang="zh-CN" altLang="en-US" sz="3200" dirty="0">
                <a:solidFill>
                  <a:srgbClr val="0B37FF"/>
                </a:solidFill>
              </a:rPr>
              <a:t>的紧密程度 </a:t>
            </a:r>
            <a:r>
              <a:rPr lang="en-US" altLang="zh-CN" sz="3200" dirty="0"/>
              <a:t>-</a:t>
            </a:r>
            <a:r>
              <a:rPr lang="en-US" altLang="zh-CN" sz="3200" i="1" dirty="0">
                <a:latin typeface="Times New Roman" charset="0"/>
                <a:ea typeface="Times New Roman" charset="0"/>
                <a:cs typeface="Times New Roman" charset="0"/>
              </a:rPr>
              <a:t> E</a:t>
            </a:r>
            <a:r>
              <a:rPr lang="zh-CN" altLang="en-US" sz="3200" dirty="0"/>
              <a:t> </a:t>
            </a:r>
            <a:r>
              <a:rPr lang="zh-CN" altLang="en-US" sz="3200" dirty="0">
                <a:solidFill>
                  <a:srgbClr val="0B37FF"/>
                </a:solidFill>
              </a:rPr>
              <a:t>值越小，簇内样本相似度越高</a:t>
            </a:r>
            <a:r>
              <a:rPr lang="zh-CN" altLang="en-US" sz="3200" dirty="0"/>
              <a:t>。</a:t>
            </a:r>
            <a:endParaRPr lang="en-US" altLang="zh-CN" sz="3200" dirty="0"/>
          </a:p>
          <a:p>
            <a:pPr>
              <a:lnSpc>
                <a:spcPct val="110000"/>
              </a:lnSpc>
            </a:pPr>
            <a:r>
              <a:rPr lang="zh-CN" altLang="en-US" sz="2800" dirty="0"/>
              <a:t>算法流程（</a:t>
            </a:r>
            <a:r>
              <a:rPr lang="zh-CN" altLang="en-US" sz="2800" dirty="0">
                <a:solidFill>
                  <a:srgbClr val="0B37FF"/>
                </a:solidFill>
              </a:rPr>
              <a:t>迭代优化</a:t>
            </a:r>
            <a:r>
              <a:rPr lang="zh-CN" altLang="en-US" sz="2800" dirty="0"/>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859" y="2362200"/>
            <a:ext cx="3454719" cy="113340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805196"/>
            <a:ext cx="3159071" cy="52651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734" y="1268214"/>
            <a:ext cx="3399381" cy="468879"/>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881" y="3657600"/>
            <a:ext cx="2743200" cy="579310"/>
          </a:xfrm>
          <a:prstGeom prst="rect">
            <a:avLst/>
          </a:prstGeom>
        </p:spPr>
      </p:pic>
    </p:spTree>
    <p:extLst>
      <p:ext uri="{BB962C8B-B14F-4D97-AF65-F5344CB8AC3E}">
        <p14:creationId xmlns:p14="http://schemas.microsoft.com/office/powerpoint/2010/main" val="1354397712"/>
      </p:ext>
    </p:extLst>
  </p:cSld>
  <p:clrMapOvr>
    <a:masterClrMapping/>
  </p:clrMapOvr>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latin typeface="Times New Roman" pitchFamily="18" charset="0"/>
                <a:cs typeface="Times New Roman" pitchFamily="18" charset="0"/>
              </a:rPr>
              <a:t>K</a:t>
            </a:r>
            <a:r>
              <a:rPr lang="en-US" altLang="zh-CN" b="0" dirty="0"/>
              <a:t>-</a:t>
            </a:r>
            <a:r>
              <a:rPr lang="en-US" altLang="zh-CN" dirty="0"/>
              <a:t>means</a:t>
            </a:r>
            <a:endParaRPr lang="zh-CN" altLang="en-US" dirty="0"/>
          </a:p>
        </p:txBody>
      </p:sp>
      <p:sp>
        <p:nvSpPr>
          <p:cNvPr id="5" name="内容占位符 4"/>
          <p:cNvSpPr>
            <a:spLocks noGrp="1"/>
          </p:cNvSpPr>
          <p:nvPr>
            <p:ph idx="1"/>
          </p:nvPr>
        </p:nvSpPr>
        <p:spPr/>
        <p:txBody>
          <a:bodyPr/>
          <a:lstStyle/>
          <a:p>
            <a:r>
              <a:rPr altLang="en-US" dirty="0"/>
              <a:t>算法伪代码：</a:t>
            </a:r>
            <a:endParaRPr lang="en-US" altLang="en-US" dirty="0"/>
          </a:p>
        </p:txBody>
      </p:sp>
      <p:pic>
        <p:nvPicPr>
          <p:cNvPr id="71683" name="Picture 3" descr="G:\Users\lamda\Desktop\figures\kmeans_algo.png"/>
          <p:cNvPicPr>
            <a:picLocks noChangeAspect="1" noChangeArrowheads="1"/>
          </p:cNvPicPr>
          <p:nvPr/>
        </p:nvPicPr>
        <p:blipFill rotWithShape="1">
          <a:blip r:embed="rId2" cstate="print"/>
          <a:srcRect l="1223" t="204"/>
          <a:stretch/>
        </p:blipFill>
        <p:spPr bwMode="auto">
          <a:xfrm>
            <a:off x="3047999" y="1295399"/>
            <a:ext cx="6309199" cy="4978791"/>
          </a:xfrm>
          <a:prstGeom prst="rect">
            <a:avLst/>
          </a:prstGeom>
          <a:noFill/>
        </p:spPr>
      </p:pic>
      <p:sp>
        <p:nvSpPr>
          <p:cNvPr id="2" name="矩形 1"/>
          <p:cNvSpPr/>
          <p:nvPr/>
        </p:nvSpPr>
        <p:spPr>
          <a:xfrm>
            <a:off x="7870558" y="1976715"/>
            <a:ext cx="1800493" cy="369332"/>
          </a:xfrm>
          <a:prstGeom prst="rect">
            <a:avLst/>
          </a:prstGeom>
        </p:spPr>
        <p:txBody>
          <a:bodyPr wrap="none">
            <a:spAutoFit/>
          </a:bodyPr>
          <a:lstStyle/>
          <a:p>
            <a:r>
              <a:rPr lang="zh-CN" altLang="en-US" b="1" dirty="0">
                <a:solidFill>
                  <a:srgbClr val="FF0000"/>
                </a:solidFill>
              </a:rPr>
              <a:t>初始化均值向量</a:t>
            </a:r>
            <a:endParaRPr lang="zh-CN" altLang="en-US"/>
          </a:p>
        </p:txBody>
      </p:sp>
      <p:sp>
        <p:nvSpPr>
          <p:cNvPr id="6" name="右大括号 5"/>
          <p:cNvSpPr/>
          <p:nvPr/>
        </p:nvSpPr>
        <p:spPr>
          <a:xfrm rot="10800000">
            <a:off x="2675906" y="2779630"/>
            <a:ext cx="178129" cy="877970"/>
          </a:xfrm>
          <a:prstGeom prst="rightBrace">
            <a:avLst>
              <a:gd name="adj1" fmla="val 66666"/>
              <a:gd name="adj2" fmla="val 50000"/>
            </a:avLst>
          </a:prstGeom>
          <a:ln w="25400">
            <a:solidFill>
              <a:srgbClr val="0B3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p:cNvSpPr/>
          <p:nvPr/>
        </p:nvSpPr>
        <p:spPr>
          <a:xfrm rot="10800000">
            <a:off x="2644739" y="3871356"/>
            <a:ext cx="209297" cy="1496290"/>
          </a:xfrm>
          <a:prstGeom prst="rightBrace">
            <a:avLst>
              <a:gd name="adj1" fmla="val 66666"/>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5609517" y="5403271"/>
            <a:ext cx="1107996" cy="369332"/>
          </a:xfrm>
          <a:prstGeom prst="rect">
            <a:avLst/>
          </a:prstGeom>
        </p:spPr>
        <p:txBody>
          <a:bodyPr wrap="none">
            <a:spAutoFit/>
          </a:bodyPr>
          <a:lstStyle/>
          <a:p>
            <a:r>
              <a:rPr lang="zh-CN" altLang="en-US" b="1" dirty="0">
                <a:solidFill>
                  <a:srgbClr val="FF0000"/>
                </a:solidFill>
              </a:rPr>
              <a:t>结束标志</a:t>
            </a:r>
            <a:endParaRPr lang="zh-CN" altLang="en-US"/>
          </a:p>
        </p:txBody>
      </p:sp>
      <p:sp>
        <p:nvSpPr>
          <p:cNvPr id="3" name="矩形 2"/>
          <p:cNvSpPr/>
          <p:nvPr/>
        </p:nvSpPr>
        <p:spPr>
          <a:xfrm>
            <a:off x="2076056" y="2346047"/>
            <a:ext cx="636675" cy="1477328"/>
          </a:xfrm>
          <a:prstGeom prst="rect">
            <a:avLst/>
          </a:prstGeom>
        </p:spPr>
        <p:txBody>
          <a:bodyPr wrap="square">
            <a:spAutoFit/>
          </a:bodyPr>
          <a:lstStyle/>
          <a:p>
            <a:r>
              <a:rPr lang="zh-CN" altLang="en-US" b="1" dirty="0">
                <a:solidFill>
                  <a:srgbClr val="0B37FF"/>
                </a:solidFill>
              </a:rPr>
              <a:t>更新簇划分</a:t>
            </a:r>
            <a:endParaRPr lang="zh-CN" altLang="en-US"/>
          </a:p>
        </p:txBody>
      </p:sp>
      <p:sp>
        <p:nvSpPr>
          <p:cNvPr id="9" name="矩形 8"/>
          <p:cNvSpPr/>
          <p:nvPr/>
        </p:nvSpPr>
        <p:spPr>
          <a:xfrm>
            <a:off x="2063544" y="3823375"/>
            <a:ext cx="405156" cy="1754326"/>
          </a:xfrm>
          <a:prstGeom prst="rect">
            <a:avLst/>
          </a:prstGeom>
        </p:spPr>
        <p:txBody>
          <a:bodyPr wrap="square">
            <a:spAutoFit/>
          </a:bodyPr>
          <a:lstStyle/>
          <a:p>
            <a:r>
              <a:rPr lang="zh-CN" altLang="en-US" b="1" dirty="0">
                <a:solidFill>
                  <a:srgbClr val="C00000"/>
                </a:solidFill>
              </a:rPr>
              <a:t>计算均值向量</a:t>
            </a:r>
            <a:endParaRPr lang="zh-CN" altLang="en-US" b="1">
              <a:solidFill>
                <a:srgbClr val="C00000"/>
              </a:solidFill>
            </a:endParaRPr>
          </a:p>
        </p:txBody>
      </p:sp>
    </p:spTree>
    <p:extLst>
      <p:ext uri="{BB962C8B-B14F-4D97-AF65-F5344CB8AC3E}">
        <p14:creationId xmlns:p14="http://schemas.microsoft.com/office/powerpoint/2010/main" val="2084108836"/>
      </p:ext>
    </p:extLst>
  </p:cSld>
  <p:clrMapOvr>
    <a:masterClrMapping/>
  </p:clrMapOvr>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K-means</a:t>
            </a:r>
            <a:endParaRPr lang="zh-CN" altLang="en-US" dirty="0"/>
          </a:p>
        </p:txBody>
      </p:sp>
      <p:pic>
        <p:nvPicPr>
          <p:cNvPr id="3" name="图片 2">
            <a:extLst>
              <a:ext uri="{FF2B5EF4-FFF2-40B4-BE49-F238E27FC236}">
                <a16:creationId xmlns:a16="http://schemas.microsoft.com/office/drawing/2014/main" id="{E1ACB0EE-2FE6-0C41-9B4F-CE70FF747B8C}"/>
              </a:ext>
            </a:extLst>
          </p:cNvPr>
          <p:cNvPicPr>
            <a:picLocks noChangeAspect="1"/>
          </p:cNvPicPr>
          <p:nvPr/>
        </p:nvPicPr>
        <p:blipFill>
          <a:blip r:embed="rId2"/>
          <a:stretch>
            <a:fillRect/>
          </a:stretch>
        </p:blipFill>
        <p:spPr>
          <a:xfrm>
            <a:off x="1687038" y="1272000"/>
            <a:ext cx="8838014" cy="4428156"/>
          </a:xfrm>
          <a:prstGeom prst="rect">
            <a:avLst/>
          </a:prstGeom>
        </p:spPr>
      </p:pic>
    </p:spTree>
    <p:extLst>
      <p:ext uri="{BB962C8B-B14F-4D97-AF65-F5344CB8AC3E}">
        <p14:creationId xmlns:p14="http://schemas.microsoft.com/office/powerpoint/2010/main" val="319713828"/>
      </p:ext>
    </p:extLst>
  </p:cSld>
  <p:clrMapOvr>
    <a:masterClrMapping/>
  </p:clrMapOvr>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原型聚类</a:t>
            </a:r>
            <a:r>
              <a:rPr lang="en-US" altLang="zh-CN" dirty="0"/>
              <a:t> – </a:t>
            </a:r>
            <a:r>
              <a:rPr lang="en-US" altLang="zh-CN" dirty="0">
                <a:latin typeface="Times New Roman" pitchFamily="18" charset="0"/>
                <a:cs typeface="Times New Roman" pitchFamily="18" charset="0"/>
              </a:rPr>
              <a:t>k</a:t>
            </a:r>
            <a:r>
              <a:rPr lang="zh-CN" altLang="en-US" dirty="0"/>
              <a:t>均值算法</a:t>
            </a:r>
          </a:p>
        </p:txBody>
      </p:sp>
      <p:sp>
        <p:nvSpPr>
          <p:cNvPr id="3" name="内容占位符 2"/>
          <p:cNvSpPr>
            <a:spLocks noGrp="1"/>
          </p:cNvSpPr>
          <p:nvPr>
            <p:ph idx="1"/>
          </p:nvPr>
        </p:nvSpPr>
        <p:spPr/>
        <p:txBody>
          <a:bodyPr>
            <a:normAutofit/>
          </a:bodyPr>
          <a:lstStyle/>
          <a:p>
            <a:pPr marL="0" indent="0">
              <a:buNone/>
            </a:pPr>
            <a:r>
              <a:rPr lang="zh-CN" altLang="en-US" sz="2800" dirty="0"/>
              <a:t>以表</a:t>
            </a:r>
            <a:r>
              <a:rPr lang="en-US" altLang="zh-CN" sz="2800" dirty="0"/>
              <a:t>9-1</a:t>
            </a:r>
            <a:r>
              <a:rPr lang="zh-CN" altLang="en-US" sz="2800" dirty="0"/>
              <a:t>的西瓜数据集</a:t>
            </a:r>
            <a:r>
              <a:rPr lang="en-US" altLang="zh-CN" sz="2800" dirty="0"/>
              <a:t>4.0</a:t>
            </a:r>
            <a:r>
              <a:rPr lang="zh-CN" altLang="en-US" sz="2800" dirty="0"/>
              <a:t>为例，来演示 </a:t>
            </a:r>
            <a:r>
              <a:rPr lang="en-US" altLang="zh-CN" sz="2800" i="1" dirty="0">
                <a:latin typeface="Times New Roman" pitchFamily="18" charset="0"/>
                <a:cs typeface="Times New Roman" pitchFamily="18" charset="0"/>
              </a:rPr>
              <a:t>k</a:t>
            </a:r>
            <a:r>
              <a:rPr lang="zh-CN" altLang="en-US" sz="2800" i="1" dirty="0">
                <a:latin typeface="Times New Roman" pitchFamily="18" charset="0"/>
                <a:cs typeface="Times New Roman" pitchFamily="18" charset="0"/>
              </a:rPr>
              <a:t> </a:t>
            </a:r>
            <a:r>
              <a:rPr lang="zh-CN" altLang="en-US" sz="2800" dirty="0"/>
              <a:t>均值算法的学习过程。将编号为 </a:t>
            </a:r>
            <a:r>
              <a:rPr lang="en-US" altLang="zh-CN" sz="2800" i="1" dirty="0">
                <a:latin typeface="Times New Roman" charset="0"/>
                <a:ea typeface="Times New Roman" charset="0"/>
                <a:cs typeface="Times New Roman" charset="0"/>
              </a:rPr>
              <a:t>i</a:t>
            </a:r>
            <a:r>
              <a:rPr lang="zh-CN" altLang="en-US" sz="2800" dirty="0"/>
              <a:t> 的样本称为 </a:t>
            </a:r>
            <a:r>
              <a:rPr lang="en-US" altLang="zh-CN" sz="2800" i="1" dirty="0">
                <a:latin typeface="Times New Roman" charset="0"/>
                <a:ea typeface="Times New Roman" charset="0"/>
                <a:cs typeface="Times New Roman" charset="0"/>
              </a:rPr>
              <a:t>x</a:t>
            </a:r>
            <a:r>
              <a:rPr lang="en-US" altLang="zh-CN" sz="2800" i="1" baseline="-25000" dirty="0">
                <a:latin typeface="Times New Roman" charset="0"/>
                <a:ea typeface="Times New Roman" charset="0"/>
                <a:cs typeface="Times New Roman" charset="0"/>
              </a:rPr>
              <a:t>i</a:t>
            </a:r>
            <a:r>
              <a:rPr lang="zh-CN" altLang="en-US" sz="2800" dirty="0"/>
              <a:t> </a:t>
            </a:r>
            <a:r>
              <a:rPr lang="en-US" altLang="zh-CN" sz="2800" dirty="0"/>
              <a:t>. </a:t>
            </a:r>
          </a:p>
        </p:txBody>
      </p:sp>
      <p:pic>
        <p:nvPicPr>
          <p:cNvPr id="5" name="图片 4"/>
          <p:cNvPicPr>
            <a:picLocks noChangeAspect="1"/>
          </p:cNvPicPr>
          <p:nvPr/>
        </p:nvPicPr>
        <p:blipFill>
          <a:blip r:embed="rId2"/>
          <a:stretch>
            <a:fillRect/>
          </a:stretch>
        </p:blipFill>
        <p:spPr>
          <a:xfrm>
            <a:off x="2123780" y="2286000"/>
            <a:ext cx="7935971" cy="3405171"/>
          </a:xfrm>
          <a:prstGeom prst="rect">
            <a:avLst/>
          </a:prstGeom>
        </p:spPr>
      </p:pic>
    </p:spTree>
    <p:extLst>
      <p:ext uri="{BB962C8B-B14F-4D97-AF65-F5344CB8AC3E}">
        <p14:creationId xmlns:p14="http://schemas.microsoft.com/office/powerpoint/2010/main" val="4120629056"/>
      </p:ext>
    </p:extLst>
  </p:cSld>
  <p:clrMapOvr>
    <a:masterClrMapping/>
  </p:clrMapOvr>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聚类任务</a:t>
            </a:r>
          </a:p>
        </p:txBody>
      </p:sp>
      <p:sp>
        <p:nvSpPr>
          <p:cNvPr id="5" name="内容占位符 4"/>
          <p:cNvSpPr>
            <a:spLocks noGrp="1"/>
          </p:cNvSpPr>
          <p:nvPr>
            <p:ph idx="1"/>
          </p:nvPr>
        </p:nvSpPr>
        <p:spPr/>
        <p:txBody>
          <a:bodyPr>
            <a:normAutofit/>
          </a:bodyPr>
          <a:lstStyle/>
          <a:p>
            <a:r>
              <a:rPr lang="zh-CN" altLang="en-US" dirty="0"/>
              <a:t>在</a:t>
            </a:r>
            <a:r>
              <a:rPr altLang="en-US" dirty="0"/>
              <a:t>“无监督学习”</a:t>
            </a:r>
            <a:r>
              <a:rPr lang="zh-CN" altLang="en-US" dirty="0"/>
              <a:t>任务</a:t>
            </a:r>
            <a:r>
              <a:rPr altLang="en-US" dirty="0"/>
              <a:t>中研究最多、应用最广</a:t>
            </a:r>
            <a:r>
              <a:rPr lang="en-US" altLang="en-US" dirty="0"/>
              <a:t>.</a:t>
            </a:r>
          </a:p>
          <a:p>
            <a:r>
              <a:rPr altLang="en-US" dirty="0"/>
              <a:t>聚类目标：将数据集中的样本划分为若干个通常不相交的子集（“簇”，</a:t>
            </a:r>
            <a:r>
              <a:rPr lang="en-US" altLang="zh-CN" dirty="0"/>
              <a:t>cluster</a:t>
            </a:r>
            <a:r>
              <a:rPr altLang="en-US" dirty="0"/>
              <a:t>）</a:t>
            </a:r>
            <a:r>
              <a:rPr lang="en-US" altLang="en-US" dirty="0"/>
              <a:t>.</a:t>
            </a:r>
          </a:p>
          <a:p>
            <a:r>
              <a:rPr altLang="en-US" dirty="0"/>
              <a:t>聚类既可以作为一个单独过程（用于找寻数据内在的分布结构），也可作为分类等其他学习任务的前驱过程</a:t>
            </a:r>
            <a:r>
              <a:rPr lang="en-US" altLang="en-US" dirty="0"/>
              <a:t>.</a:t>
            </a:r>
          </a:p>
          <a:p>
            <a:endParaRPr lang="en-US" altLang="en-US" dirty="0"/>
          </a:p>
          <a:p>
            <a:endParaRPr lang="zh-CN" altLang="en-US" dirty="0"/>
          </a:p>
        </p:txBody>
      </p:sp>
      <p:grpSp>
        <p:nvGrpSpPr>
          <p:cNvPr id="46" name="组合 45"/>
          <p:cNvGrpSpPr/>
          <p:nvPr/>
        </p:nvGrpSpPr>
        <p:grpSpPr>
          <a:xfrm>
            <a:off x="4305301" y="3568700"/>
            <a:ext cx="3533481" cy="2463800"/>
            <a:chOff x="2387600" y="3568700"/>
            <a:chExt cx="3533481" cy="2463800"/>
          </a:xfrm>
        </p:grpSpPr>
        <p:sp>
          <p:nvSpPr>
            <p:cNvPr id="16" name="任意多边形 15"/>
            <p:cNvSpPr/>
            <p:nvPr/>
          </p:nvSpPr>
          <p:spPr>
            <a:xfrm>
              <a:off x="2387600" y="3581259"/>
              <a:ext cx="1920583" cy="1615266"/>
            </a:xfrm>
            <a:custGeom>
              <a:avLst/>
              <a:gdLst>
                <a:gd name="connsiteX0" fmla="*/ 127000 w 1920583"/>
                <a:gd name="connsiteY0" fmla="*/ 660541 h 1615266"/>
                <a:gd name="connsiteX1" fmla="*/ 152400 w 1920583"/>
                <a:gd name="connsiteY1" fmla="*/ 749441 h 1615266"/>
                <a:gd name="connsiteX2" fmla="*/ 114300 w 1920583"/>
                <a:gd name="connsiteY2" fmla="*/ 825641 h 1615266"/>
                <a:gd name="connsiteX3" fmla="*/ 88900 w 1920583"/>
                <a:gd name="connsiteY3" fmla="*/ 901841 h 1615266"/>
                <a:gd name="connsiteX4" fmla="*/ 63500 w 1920583"/>
                <a:gd name="connsiteY4" fmla="*/ 939941 h 1615266"/>
                <a:gd name="connsiteX5" fmla="*/ 50800 w 1920583"/>
                <a:gd name="connsiteY5" fmla="*/ 978041 h 1615266"/>
                <a:gd name="connsiteX6" fmla="*/ 25400 w 1920583"/>
                <a:gd name="connsiteY6" fmla="*/ 1016141 h 1615266"/>
                <a:gd name="connsiteX7" fmla="*/ 0 w 1920583"/>
                <a:gd name="connsiteY7" fmla="*/ 1092341 h 1615266"/>
                <a:gd name="connsiteX8" fmla="*/ 25400 w 1920583"/>
                <a:gd name="connsiteY8" fmla="*/ 1244741 h 1615266"/>
                <a:gd name="connsiteX9" fmla="*/ 50800 w 1920583"/>
                <a:gd name="connsiteY9" fmla="*/ 1320941 h 1615266"/>
                <a:gd name="connsiteX10" fmla="*/ 76200 w 1920583"/>
                <a:gd name="connsiteY10" fmla="*/ 1359041 h 1615266"/>
                <a:gd name="connsiteX11" fmla="*/ 114300 w 1920583"/>
                <a:gd name="connsiteY11" fmla="*/ 1435241 h 1615266"/>
                <a:gd name="connsiteX12" fmla="*/ 152400 w 1920583"/>
                <a:gd name="connsiteY12" fmla="*/ 1460641 h 1615266"/>
                <a:gd name="connsiteX13" fmla="*/ 190500 w 1920583"/>
                <a:gd name="connsiteY13" fmla="*/ 1498741 h 1615266"/>
                <a:gd name="connsiteX14" fmla="*/ 266700 w 1920583"/>
                <a:gd name="connsiteY14" fmla="*/ 1524141 h 1615266"/>
                <a:gd name="connsiteX15" fmla="*/ 342900 w 1920583"/>
                <a:gd name="connsiteY15" fmla="*/ 1549541 h 1615266"/>
                <a:gd name="connsiteX16" fmla="*/ 457200 w 1920583"/>
                <a:gd name="connsiteY16" fmla="*/ 1587641 h 1615266"/>
                <a:gd name="connsiteX17" fmla="*/ 495300 w 1920583"/>
                <a:gd name="connsiteY17" fmla="*/ 1600341 h 1615266"/>
                <a:gd name="connsiteX18" fmla="*/ 558800 w 1920583"/>
                <a:gd name="connsiteY18" fmla="*/ 1613041 h 1615266"/>
                <a:gd name="connsiteX19" fmla="*/ 812800 w 1920583"/>
                <a:gd name="connsiteY19" fmla="*/ 1587641 h 1615266"/>
                <a:gd name="connsiteX20" fmla="*/ 889000 w 1920583"/>
                <a:gd name="connsiteY20" fmla="*/ 1562241 h 1615266"/>
                <a:gd name="connsiteX21" fmla="*/ 927100 w 1920583"/>
                <a:gd name="connsiteY21" fmla="*/ 1549541 h 1615266"/>
                <a:gd name="connsiteX22" fmla="*/ 977900 w 1920583"/>
                <a:gd name="connsiteY22" fmla="*/ 1473341 h 1615266"/>
                <a:gd name="connsiteX23" fmla="*/ 990600 w 1920583"/>
                <a:gd name="connsiteY23" fmla="*/ 1422541 h 1615266"/>
                <a:gd name="connsiteX24" fmla="*/ 1041400 w 1920583"/>
                <a:gd name="connsiteY24" fmla="*/ 1346341 h 1615266"/>
                <a:gd name="connsiteX25" fmla="*/ 1079500 w 1920583"/>
                <a:gd name="connsiteY25" fmla="*/ 1270141 h 1615266"/>
                <a:gd name="connsiteX26" fmla="*/ 1257300 w 1920583"/>
                <a:gd name="connsiteY26" fmla="*/ 1143141 h 1615266"/>
                <a:gd name="connsiteX27" fmla="*/ 1371600 w 1920583"/>
                <a:gd name="connsiteY27" fmla="*/ 1092341 h 1615266"/>
                <a:gd name="connsiteX28" fmla="*/ 1409700 w 1920583"/>
                <a:gd name="connsiteY28" fmla="*/ 1079641 h 1615266"/>
                <a:gd name="connsiteX29" fmla="*/ 1473200 w 1920583"/>
                <a:gd name="connsiteY29" fmla="*/ 1054241 h 1615266"/>
                <a:gd name="connsiteX30" fmla="*/ 1511300 w 1920583"/>
                <a:gd name="connsiteY30" fmla="*/ 1041541 h 1615266"/>
                <a:gd name="connsiteX31" fmla="*/ 1600200 w 1920583"/>
                <a:gd name="connsiteY31" fmla="*/ 978041 h 1615266"/>
                <a:gd name="connsiteX32" fmla="*/ 1638300 w 1920583"/>
                <a:gd name="connsiteY32" fmla="*/ 952641 h 1615266"/>
                <a:gd name="connsiteX33" fmla="*/ 1676400 w 1920583"/>
                <a:gd name="connsiteY33" fmla="*/ 939941 h 1615266"/>
                <a:gd name="connsiteX34" fmla="*/ 1714500 w 1920583"/>
                <a:gd name="connsiteY34" fmla="*/ 901841 h 1615266"/>
                <a:gd name="connsiteX35" fmla="*/ 1752600 w 1920583"/>
                <a:gd name="connsiteY35" fmla="*/ 876441 h 1615266"/>
                <a:gd name="connsiteX36" fmla="*/ 1790700 w 1920583"/>
                <a:gd name="connsiteY36" fmla="*/ 825641 h 1615266"/>
                <a:gd name="connsiteX37" fmla="*/ 1828800 w 1920583"/>
                <a:gd name="connsiteY37" fmla="*/ 787541 h 1615266"/>
                <a:gd name="connsiteX38" fmla="*/ 1841500 w 1920583"/>
                <a:gd name="connsiteY38" fmla="*/ 736741 h 1615266"/>
                <a:gd name="connsiteX39" fmla="*/ 1879600 w 1920583"/>
                <a:gd name="connsiteY39" fmla="*/ 647841 h 1615266"/>
                <a:gd name="connsiteX40" fmla="*/ 1905000 w 1920583"/>
                <a:gd name="connsiteY40" fmla="*/ 546241 h 1615266"/>
                <a:gd name="connsiteX41" fmla="*/ 1866900 w 1920583"/>
                <a:gd name="connsiteY41" fmla="*/ 343041 h 1615266"/>
                <a:gd name="connsiteX42" fmla="*/ 1828800 w 1920583"/>
                <a:gd name="connsiteY42" fmla="*/ 317641 h 1615266"/>
                <a:gd name="connsiteX43" fmla="*/ 1765300 w 1920583"/>
                <a:gd name="connsiteY43" fmla="*/ 241441 h 1615266"/>
                <a:gd name="connsiteX44" fmla="*/ 1714500 w 1920583"/>
                <a:gd name="connsiteY44" fmla="*/ 216041 h 1615266"/>
                <a:gd name="connsiteX45" fmla="*/ 1676400 w 1920583"/>
                <a:gd name="connsiteY45" fmla="*/ 177941 h 1615266"/>
                <a:gd name="connsiteX46" fmla="*/ 1600200 w 1920583"/>
                <a:gd name="connsiteY46" fmla="*/ 152541 h 1615266"/>
                <a:gd name="connsiteX47" fmla="*/ 1524000 w 1920583"/>
                <a:gd name="connsiteY47" fmla="*/ 101741 h 1615266"/>
                <a:gd name="connsiteX48" fmla="*/ 1435100 w 1920583"/>
                <a:gd name="connsiteY48" fmla="*/ 76341 h 1615266"/>
                <a:gd name="connsiteX49" fmla="*/ 1358900 w 1920583"/>
                <a:gd name="connsiteY49" fmla="*/ 63641 h 1615266"/>
                <a:gd name="connsiteX50" fmla="*/ 1231900 w 1920583"/>
                <a:gd name="connsiteY50" fmla="*/ 38241 h 1615266"/>
                <a:gd name="connsiteX51" fmla="*/ 1092200 w 1920583"/>
                <a:gd name="connsiteY51" fmla="*/ 25541 h 1615266"/>
                <a:gd name="connsiteX52" fmla="*/ 609600 w 1920583"/>
                <a:gd name="connsiteY52" fmla="*/ 50941 h 1615266"/>
                <a:gd name="connsiteX53" fmla="*/ 508000 w 1920583"/>
                <a:gd name="connsiteY53" fmla="*/ 76341 h 1615266"/>
                <a:gd name="connsiteX54" fmla="*/ 469900 w 1920583"/>
                <a:gd name="connsiteY54" fmla="*/ 89041 h 1615266"/>
                <a:gd name="connsiteX55" fmla="*/ 419100 w 1920583"/>
                <a:gd name="connsiteY55" fmla="*/ 101741 h 1615266"/>
                <a:gd name="connsiteX56" fmla="*/ 381000 w 1920583"/>
                <a:gd name="connsiteY56" fmla="*/ 127141 h 1615266"/>
                <a:gd name="connsiteX57" fmla="*/ 342900 w 1920583"/>
                <a:gd name="connsiteY57" fmla="*/ 139841 h 1615266"/>
                <a:gd name="connsiteX58" fmla="*/ 266700 w 1920583"/>
                <a:gd name="connsiteY58" fmla="*/ 190641 h 1615266"/>
                <a:gd name="connsiteX59" fmla="*/ 228600 w 1920583"/>
                <a:gd name="connsiteY59" fmla="*/ 216041 h 1615266"/>
                <a:gd name="connsiteX60" fmla="*/ 152400 w 1920583"/>
                <a:gd name="connsiteY60" fmla="*/ 368441 h 1615266"/>
                <a:gd name="connsiteX61" fmla="*/ 139700 w 1920583"/>
                <a:gd name="connsiteY61" fmla="*/ 406541 h 1615266"/>
                <a:gd name="connsiteX62" fmla="*/ 127000 w 1920583"/>
                <a:gd name="connsiteY62" fmla="*/ 444641 h 1615266"/>
                <a:gd name="connsiteX63" fmla="*/ 127000 w 1920583"/>
                <a:gd name="connsiteY63" fmla="*/ 660541 h 16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920583" h="1615266">
                  <a:moveTo>
                    <a:pt x="127000" y="660541"/>
                  </a:moveTo>
                  <a:cubicBezTo>
                    <a:pt x="132989" y="678508"/>
                    <a:pt x="152400" y="733494"/>
                    <a:pt x="152400" y="749441"/>
                  </a:cubicBezTo>
                  <a:cubicBezTo>
                    <a:pt x="152400" y="784179"/>
                    <a:pt x="127142" y="796746"/>
                    <a:pt x="114300" y="825641"/>
                  </a:cubicBezTo>
                  <a:cubicBezTo>
                    <a:pt x="103426" y="850107"/>
                    <a:pt x="103752" y="879564"/>
                    <a:pt x="88900" y="901841"/>
                  </a:cubicBezTo>
                  <a:cubicBezTo>
                    <a:pt x="80433" y="914541"/>
                    <a:pt x="70326" y="926289"/>
                    <a:pt x="63500" y="939941"/>
                  </a:cubicBezTo>
                  <a:cubicBezTo>
                    <a:pt x="57513" y="951915"/>
                    <a:pt x="56787" y="966067"/>
                    <a:pt x="50800" y="978041"/>
                  </a:cubicBezTo>
                  <a:cubicBezTo>
                    <a:pt x="43974" y="991693"/>
                    <a:pt x="31599" y="1002193"/>
                    <a:pt x="25400" y="1016141"/>
                  </a:cubicBezTo>
                  <a:cubicBezTo>
                    <a:pt x="14526" y="1040607"/>
                    <a:pt x="0" y="1092341"/>
                    <a:pt x="0" y="1092341"/>
                  </a:cubicBezTo>
                  <a:cubicBezTo>
                    <a:pt x="9005" y="1164381"/>
                    <a:pt x="7419" y="1184804"/>
                    <a:pt x="25400" y="1244741"/>
                  </a:cubicBezTo>
                  <a:cubicBezTo>
                    <a:pt x="33093" y="1270386"/>
                    <a:pt x="35948" y="1298664"/>
                    <a:pt x="50800" y="1320941"/>
                  </a:cubicBezTo>
                  <a:cubicBezTo>
                    <a:pt x="59267" y="1333641"/>
                    <a:pt x="69374" y="1345389"/>
                    <a:pt x="76200" y="1359041"/>
                  </a:cubicBezTo>
                  <a:cubicBezTo>
                    <a:pt x="96858" y="1400358"/>
                    <a:pt x="77904" y="1398845"/>
                    <a:pt x="114300" y="1435241"/>
                  </a:cubicBezTo>
                  <a:cubicBezTo>
                    <a:pt x="125093" y="1446034"/>
                    <a:pt x="140674" y="1450870"/>
                    <a:pt x="152400" y="1460641"/>
                  </a:cubicBezTo>
                  <a:cubicBezTo>
                    <a:pt x="166198" y="1472139"/>
                    <a:pt x="174800" y="1490019"/>
                    <a:pt x="190500" y="1498741"/>
                  </a:cubicBezTo>
                  <a:cubicBezTo>
                    <a:pt x="213905" y="1511744"/>
                    <a:pt x="241300" y="1515674"/>
                    <a:pt x="266700" y="1524141"/>
                  </a:cubicBezTo>
                  <a:lnTo>
                    <a:pt x="342900" y="1549541"/>
                  </a:lnTo>
                  <a:lnTo>
                    <a:pt x="457200" y="1587641"/>
                  </a:lnTo>
                  <a:cubicBezTo>
                    <a:pt x="469900" y="1591874"/>
                    <a:pt x="482173" y="1597716"/>
                    <a:pt x="495300" y="1600341"/>
                  </a:cubicBezTo>
                  <a:lnTo>
                    <a:pt x="558800" y="1613041"/>
                  </a:lnTo>
                  <a:cubicBezTo>
                    <a:pt x="683945" y="1605219"/>
                    <a:pt x="720716" y="1615266"/>
                    <a:pt x="812800" y="1587641"/>
                  </a:cubicBezTo>
                  <a:cubicBezTo>
                    <a:pt x="838445" y="1579948"/>
                    <a:pt x="863600" y="1570708"/>
                    <a:pt x="889000" y="1562241"/>
                  </a:cubicBezTo>
                  <a:lnTo>
                    <a:pt x="927100" y="1549541"/>
                  </a:lnTo>
                  <a:cubicBezTo>
                    <a:pt x="944033" y="1524141"/>
                    <a:pt x="970496" y="1502957"/>
                    <a:pt x="977900" y="1473341"/>
                  </a:cubicBezTo>
                  <a:cubicBezTo>
                    <a:pt x="982133" y="1456408"/>
                    <a:pt x="982794" y="1438153"/>
                    <a:pt x="990600" y="1422541"/>
                  </a:cubicBezTo>
                  <a:cubicBezTo>
                    <a:pt x="1004252" y="1395237"/>
                    <a:pt x="1031747" y="1375301"/>
                    <a:pt x="1041400" y="1346341"/>
                  </a:cubicBezTo>
                  <a:cubicBezTo>
                    <a:pt x="1050701" y="1318438"/>
                    <a:pt x="1056053" y="1291243"/>
                    <a:pt x="1079500" y="1270141"/>
                  </a:cubicBezTo>
                  <a:cubicBezTo>
                    <a:pt x="1081271" y="1268547"/>
                    <a:pt x="1235475" y="1150416"/>
                    <a:pt x="1257300" y="1143141"/>
                  </a:cubicBezTo>
                  <a:cubicBezTo>
                    <a:pt x="1453889" y="1077611"/>
                    <a:pt x="1250845" y="1152718"/>
                    <a:pt x="1371600" y="1092341"/>
                  </a:cubicBezTo>
                  <a:cubicBezTo>
                    <a:pt x="1383574" y="1086354"/>
                    <a:pt x="1397165" y="1084341"/>
                    <a:pt x="1409700" y="1079641"/>
                  </a:cubicBezTo>
                  <a:cubicBezTo>
                    <a:pt x="1431046" y="1071636"/>
                    <a:pt x="1451854" y="1062246"/>
                    <a:pt x="1473200" y="1054241"/>
                  </a:cubicBezTo>
                  <a:cubicBezTo>
                    <a:pt x="1485735" y="1049541"/>
                    <a:pt x="1499326" y="1047528"/>
                    <a:pt x="1511300" y="1041541"/>
                  </a:cubicBezTo>
                  <a:cubicBezTo>
                    <a:pt x="1531253" y="1031564"/>
                    <a:pt x="1586777" y="987629"/>
                    <a:pt x="1600200" y="978041"/>
                  </a:cubicBezTo>
                  <a:cubicBezTo>
                    <a:pt x="1612620" y="969169"/>
                    <a:pt x="1624648" y="959467"/>
                    <a:pt x="1638300" y="952641"/>
                  </a:cubicBezTo>
                  <a:cubicBezTo>
                    <a:pt x="1650274" y="946654"/>
                    <a:pt x="1663700" y="944174"/>
                    <a:pt x="1676400" y="939941"/>
                  </a:cubicBezTo>
                  <a:cubicBezTo>
                    <a:pt x="1689100" y="927241"/>
                    <a:pt x="1700702" y="913339"/>
                    <a:pt x="1714500" y="901841"/>
                  </a:cubicBezTo>
                  <a:cubicBezTo>
                    <a:pt x="1726226" y="892070"/>
                    <a:pt x="1741807" y="887234"/>
                    <a:pt x="1752600" y="876441"/>
                  </a:cubicBezTo>
                  <a:cubicBezTo>
                    <a:pt x="1767567" y="861474"/>
                    <a:pt x="1776925" y="841712"/>
                    <a:pt x="1790700" y="825641"/>
                  </a:cubicBezTo>
                  <a:cubicBezTo>
                    <a:pt x="1802389" y="812004"/>
                    <a:pt x="1816100" y="800241"/>
                    <a:pt x="1828800" y="787541"/>
                  </a:cubicBezTo>
                  <a:cubicBezTo>
                    <a:pt x="1833033" y="770608"/>
                    <a:pt x="1835371" y="753084"/>
                    <a:pt x="1841500" y="736741"/>
                  </a:cubicBezTo>
                  <a:cubicBezTo>
                    <a:pt x="1876193" y="644226"/>
                    <a:pt x="1858575" y="724932"/>
                    <a:pt x="1879600" y="647841"/>
                  </a:cubicBezTo>
                  <a:cubicBezTo>
                    <a:pt x="1888785" y="614162"/>
                    <a:pt x="1905000" y="546241"/>
                    <a:pt x="1905000" y="546241"/>
                  </a:cubicBezTo>
                  <a:cubicBezTo>
                    <a:pt x="1899570" y="475648"/>
                    <a:pt x="1920583" y="396724"/>
                    <a:pt x="1866900" y="343041"/>
                  </a:cubicBezTo>
                  <a:cubicBezTo>
                    <a:pt x="1856107" y="332248"/>
                    <a:pt x="1841500" y="326108"/>
                    <a:pt x="1828800" y="317641"/>
                  </a:cubicBezTo>
                  <a:cubicBezTo>
                    <a:pt x="1808547" y="287261"/>
                    <a:pt x="1796414" y="263665"/>
                    <a:pt x="1765300" y="241441"/>
                  </a:cubicBezTo>
                  <a:cubicBezTo>
                    <a:pt x="1749894" y="230437"/>
                    <a:pt x="1729906" y="227045"/>
                    <a:pt x="1714500" y="216041"/>
                  </a:cubicBezTo>
                  <a:cubicBezTo>
                    <a:pt x="1699885" y="205602"/>
                    <a:pt x="1692100" y="186663"/>
                    <a:pt x="1676400" y="177941"/>
                  </a:cubicBezTo>
                  <a:cubicBezTo>
                    <a:pt x="1652995" y="164938"/>
                    <a:pt x="1622477" y="167393"/>
                    <a:pt x="1600200" y="152541"/>
                  </a:cubicBezTo>
                  <a:cubicBezTo>
                    <a:pt x="1574800" y="135608"/>
                    <a:pt x="1552960" y="111394"/>
                    <a:pt x="1524000" y="101741"/>
                  </a:cubicBezTo>
                  <a:cubicBezTo>
                    <a:pt x="1487687" y="89637"/>
                    <a:pt x="1474967" y="84314"/>
                    <a:pt x="1435100" y="76341"/>
                  </a:cubicBezTo>
                  <a:cubicBezTo>
                    <a:pt x="1409850" y="71291"/>
                    <a:pt x="1384150" y="68691"/>
                    <a:pt x="1358900" y="63641"/>
                  </a:cubicBezTo>
                  <a:cubicBezTo>
                    <a:pt x="1274799" y="46821"/>
                    <a:pt x="1337590" y="50675"/>
                    <a:pt x="1231900" y="38241"/>
                  </a:cubicBezTo>
                  <a:cubicBezTo>
                    <a:pt x="1185462" y="32778"/>
                    <a:pt x="1138767" y="29774"/>
                    <a:pt x="1092200" y="25541"/>
                  </a:cubicBezTo>
                  <a:cubicBezTo>
                    <a:pt x="931333" y="34008"/>
                    <a:pt x="762423" y="0"/>
                    <a:pt x="609600" y="50941"/>
                  </a:cubicBezTo>
                  <a:cubicBezTo>
                    <a:pt x="522509" y="79971"/>
                    <a:pt x="630603" y="45690"/>
                    <a:pt x="508000" y="76341"/>
                  </a:cubicBezTo>
                  <a:cubicBezTo>
                    <a:pt x="495013" y="79588"/>
                    <a:pt x="482772" y="85363"/>
                    <a:pt x="469900" y="89041"/>
                  </a:cubicBezTo>
                  <a:cubicBezTo>
                    <a:pt x="453117" y="93836"/>
                    <a:pt x="436033" y="97508"/>
                    <a:pt x="419100" y="101741"/>
                  </a:cubicBezTo>
                  <a:cubicBezTo>
                    <a:pt x="406400" y="110208"/>
                    <a:pt x="394652" y="120315"/>
                    <a:pt x="381000" y="127141"/>
                  </a:cubicBezTo>
                  <a:cubicBezTo>
                    <a:pt x="369026" y="133128"/>
                    <a:pt x="354602" y="133340"/>
                    <a:pt x="342900" y="139841"/>
                  </a:cubicBezTo>
                  <a:cubicBezTo>
                    <a:pt x="316215" y="154666"/>
                    <a:pt x="292100" y="173708"/>
                    <a:pt x="266700" y="190641"/>
                  </a:cubicBezTo>
                  <a:lnTo>
                    <a:pt x="228600" y="216041"/>
                  </a:lnTo>
                  <a:cubicBezTo>
                    <a:pt x="162948" y="314518"/>
                    <a:pt x="187453" y="263281"/>
                    <a:pt x="152400" y="368441"/>
                  </a:cubicBezTo>
                  <a:lnTo>
                    <a:pt x="139700" y="406541"/>
                  </a:lnTo>
                  <a:cubicBezTo>
                    <a:pt x="135467" y="419241"/>
                    <a:pt x="127000" y="431254"/>
                    <a:pt x="127000" y="444641"/>
                  </a:cubicBezTo>
                  <a:lnTo>
                    <a:pt x="127000" y="660541"/>
                  </a:ln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127500" y="3568700"/>
              <a:ext cx="1793581" cy="1524000"/>
            </a:xfrm>
            <a:custGeom>
              <a:avLst/>
              <a:gdLst>
                <a:gd name="connsiteX0" fmla="*/ 266700 w 1793581"/>
                <a:gd name="connsiteY0" fmla="*/ 635000 h 1524000"/>
                <a:gd name="connsiteX1" fmla="*/ 254000 w 1793581"/>
                <a:gd name="connsiteY1" fmla="*/ 736600 h 1524000"/>
                <a:gd name="connsiteX2" fmla="*/ 241300 w 1793581"/>
                <a:gd name="connsiteY2" fmla="*/ 774700 h 1524000"/>
                <a:gd name="connsiteX3" fmla="*/ 203200 w 1793581"/>
                <a:gd name="connsiteY3" fmla="*/ 800100 h 1524000"/>
                <a:gd name="connsiteX4" fmla="*/ 165100 w 1793581"/>
                <a:gd name="connsiteY4" fmla="*/ 876300 h 1524000"/>
                <a:gd name="connsiteX5" fmla="*/ 127000 w 1793581"/>
                <a:gd name="connsiteY5" fmla="*/ 914400 h 1524000"/>
                <a:gd name="connsiteX6" fmla="*/ 63500 w 1793581"/>
                <a:gd name="connsiteY6" fmla="*/ 990600 h 1524000"/>
                <a:gd name="connsiteX7" fmla="*/ 25400 w 1793581"/>
                <a:gd name="connsiteY7" fmla="*/ 1066800 h 1524000"/>
                <a:gd name="connsiteX8" fmla="*/ 0 w 1793581"/>
                <a:gd name="connsiteY8" fmla="*/ 1155700 h 1524000"/>
                <a:gd name="connsiteX9" fmla="*/ 12700 w 1793581"/>
                <a:gd name="connsiteY9" fmla="*/ 1320800 h 1524000"/>
                <a:gd name="connsiteX10" fmla="*/ 25400 w 1793581"/>
                <a:gd name="connsiteY10" fmla="*/ 1358900 h 1524000"/>
                <a:gd name="connsiteX11" fmla="*/ 165100 w 1793581"/>
                <a:gd name="connsiteY11" fmla="*/ 1460500 h 1524000"/>
                <a:gd name="connsiteX12" fmla="*/ 292100 w 1793581"/>
                <a:gd name="connsiteY12" fmla="*/ 1498600 h 1524000"/>
                <a:gd name="connsiteX13" fmla="*/ 330200 w 1793581"/>
                <a:gd name="connsiteY13" fmla="*/ 1511300 h 1524000"/>
                <a:gd name="connsiteX14" fmla="*/ 419100 w 1793581"/>
                <a:gd name="connsiteY14" fmla="*/ 1524000 h 1524000"/>
                <a:gd name="connsiteX15" fmla="*/ 1054100 w 1793581"/>
                <a:gd name="connsiteY15" fmla="*/ 1511300 h 1524000"/>
                <a:gd name="connsiteX16" fmla="*/ 1117600 w 1793581"/>
                <a:gd name="connsiteY16" fmla="*/ 1498600 h 1524000"/>
                <a:gd name="connsiteX17" fmla="*/ 1308100 w 1793581"/>
                <a:gd name="connsiteY17" fmla="*/ 1473200 h 1524000"/>
                <a:gd name="connsiteX18" fmla="*/ 1409700 w 1793581"/>
                <a:gd name="connsiteY18" fmla="*/ 1435100 h 1524000"/>
                <a:gd name="connsiteX19" fmla="*/ 1485900 w 1793581"/>
                <a:gd name="connsiteY19" fmla="*/ 1409700 h 1524000"/>
                <a:gd name="connsiteX20" fmla="*/ 1562100 w 1793581"/>
                <a:gd name="connsiteY20" fmla="*/ 1371600 h 1524000"/>
                <a:gd name="connsiteX21" fmla="*/ 1663700 w 1793581"/>
                <a:gd name="connsiteY21" fmla="*/ 1244600 h 1524000"/>
                <a:gd name="connsiteX22" fmla="*/ 1689100 w 1793581"/>
                <a:gd name="connsiteY22" fmla="*/ 1193800 h 1524000"/>
                <a:gd name="connsiteX23" fmla="*/ 1739900 w 1793581"/>
                <a:gd name="connsiteY23" fmla="*/ 1066800 h 1524000"/>
                <a:gd name="connsiteX24" fmla="*/ 1752600 w 1793581"/>
                <a:gd name="connsiteY24" fmla="*/ 952500 h 1524000"/>
                <a:gd name="connsiteX25" fmla="*/ 1778000 w 1793581"/>
                <a:gd name="connsiteY25" fmla="*/ 876300 h 1524000"/>
                <a:gd name="connsiteX26" fmla="*/ 1752600 w 1793581"/>
                <a:gd name="connsiteY26" fmla="*/ 546100 h 1524000"/>
                <a:gd name="connsiteX27" fmla="*/ 1727200 w 1793581"/>
                <a:gd name="connsiteY27" fmla="*/ 482600 h 1524000"/>
                <a:gd name="connsiteX28" fmla="*/ 1714500 w 1793581"/>
                <a:gd name="connsiteY28" fmla="*/ 431800 h 1524000"/>
                <a:gd name="connsiteX29" fmla="*/ 1663700 w 1793581"/>
                <a:gd name="connsiteY29" fmla="*/ 355600 h 1524000"/>
                <a:gd name="connsiteX30" fmla="*/ 1638300 w 1793581"/>
                <a:gd name="connsiteY30" fmla="*/ 304800 h 1524000"/>
                <a:gd name="connsiteX31" fmla="*/ 1473200 w 1793581"/>
                <a:gd name="connsiteY31" fmla="*/ 152400 h 1524000"/>
                <a:gd name="connsiteX32" fmla="*/ 1346200 w 1793581"/>
                <a:gd name="connsiteY32" fmla="*/ 63500 h 1524000"/>
                <a:gd name="connsiteX33" fmla="*/ 1308100 w 1793581"/>
                <a:gd name="connsiteY33" fmla="*/ 38100 h 1524000"/>
                <a:gd name="connsiteX34" fmla="*/ 1181100 w 1793581"/>
                <a:gd name="connsiteY34" fmla="*/ 12700 h 1524000"/>
                <a:gd name="connsiteX35" fmla="*/ 1066800 w 1793581"/>
                <a:gd name="connsiteY35" fmla="*/ 0 h 1524000"/>
                <a:gd name="connsiteX36" fmla="*/ 889000 w 1793581"/>
                <a:gd name="connsiteY36" fmla="*/ 12700 h 1524000"/>
                <a:gd name="connsiteX37" fmla="*/ 850900 w 1793581"/>
                <a:gd name="connsiteY37" fmla="*/ 38100 h 1524000"/>
                <a:gd name="connsiteX38" fmla="*/ 800100 w 1793581"/>
                <a:gd name="connsiteY38" fmla="*/ 50800 h 1524000"/>
                <a:gd name="connsiteX39" fmla="*/ 749300 w 1793581"/>
                <a:gd name="connsiteY39" fmla="*/ 76200 h 1524000"/>
                <a:gd name="connsiteX40" fmla="*/ 711200 w 1793581"/>
                <a:gd name="connsiteY40" fmla="*/ 88900 h 1524000"/>
                <a:gd name="connsiteX41" fmla="*/ 635000 w 1793581"/>
                <a:gd name="connsiteY41" fmla="*/ 127000 h 1524000"/>
                <a:gd name="connsiteX42" fmla="*/ 558800 w 1793581"/>
                <a:gd name="connsiteY42" fmla="*/ 203200 h 1524000"/>
                <a:gd name="connsiteX43" fmla="*/ 520700 w 1793581"/>
                <a:gd name="connsiteY43" fmla="*/ 279400 h 1524000"/>
                <a:gd name="connsiteX44" fmla="*/ 495300 w 1793581"/>
                <a:gd name="connsiteY44" fmla="*/ 317500 h 1524000"/>
                <a:gd name="connsiteX45" fmla="*/ 457200 w 1793581"/>
                <a:gd name="connsiteY45" fmla="*/ 393700 h 1524000"/>
                <a:gd name="connsiteX46" fmla="*/ 431800 w 1793581"/>
                <a:gd name="connsiteY46" fmla="*/ 482600 h 1524000"/>
                <a:gd name="connsiteX47" fmla="*/ 381000 w 1793581"/>
                <a:gd name="connsiteY47" fmla="*/ 558800 h 1524000"/>
                <a:gd name="connsiteX48" fmla="*/ 368300 w 1793581"/>
                <a:gd name="connsiteY48" fmla="*/ 596900 h 1524000"/>
                <a:gd name="connsiteX49" fmla="*/ 317500 w 1793581"/>
                <a:gd name="connsiteY49" fmla="*/ 622300 h 1524000"/>
                <a:gd name="connsiteX50" fmla="*/ 266700 w 1793581"/>
                <a:gd name="connsiteY50" fmla="*/ 6350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93581" h="1524000">
                  <a:moveTo>
                    <a:pt x="266700" y="635000"/>
                  </a:moveTo>
                  <a:cubicBezTo>
                    <a:pt x="256117" y="654050"/>
                    <a:pt x="260105" y="703020"/>
                    <a:pt x="254000" y="736600"/>
                  </a:cubicBezTo>
                  <a:cubicBezTo>
                    <a:pt x="251605" y="749771"/>
                    <a:pt x="249663" y="764247"/>
                    <a:pt x="241300" y="774700"/>
                  </a:cubicBezTo>
                  <a:cubicBezTo>
                    <a:pt x="231765" y="786619"/>
                    <a:pt x="215900" y="791633"/>
                    <a:pt x="203200" y="800100"/>
                  </a:cubicBezTo>
                  <a:cubicBezTo>
                    <a:pt x="190472" y="838285"/>
                    <a:pt x="192455" y="843474"/>
                    <a:pt x="165100" y="876300"/>
                  </a:cubicBezTo>
                  <a:cubicBezTo>
                    <a:pt x="153602" y="890098"/>
                    <a:pt x="138498" y="900602"/>
                    <a:pt x="127000" y="914400"/>
                  </a:cubicBezTo>
                  <a:cubicBezTo>
                    <a:pt x="38593" y="1020488"/>
                    <a:pt x="174810" y="879290"/>
                    <a:pt x="63500" y="990600"/>
                  </a:cubicBezTo>
                  <a:cubicBezTo>
                    <a:pt x="31578" y="1086365"/>
                    <a:pt x="74639" y="968323"/>
                    <a:pt x="25400" y="1066800"/>
                  </a:cubicBezTo>
                  <a:cubicBezTo>
                    <a:pt x="16290" y="1085020"/>
                    <a:pt x="4069" y="1139424"/>
                    <a:pt x="0" y="1155700"/>
                  </a:cubicBezTo>
                  <a:cubicBezTo>
                    <a:pt x="4233" y="1210733"/>
                    <a:pt x="5854" y="1266030"/>
                    <a:pt x="12700" y="1320800"/>
                  </a:cubicBezTo>
                  <a:cubicBezTo>
                    <a:pt x="14360" y="1334084"/>
                    <a:pt x="17974" y="1347761"/>
                    <a:pt x="25400" y="1358900"/>
                  </a:cubicBezTo>
                  <a:cubicBezTo>
                    <a:pt x="52002" y="1398803"/>
                    <a:pt x="136630" y="1446265"/>
                    <a:pt x="165100" y="1460500"/>
                  </a:cubicBezTo>
                  <a:cubicBezTo>
                    <a:pt x="252882" y="1504391"/>
                    <a:pt x="178251" y="1473300"/>
                    <a:pt x="292100" y="1498600"/>
                  </a:cubicBezTo>
                  <a:cubicBezTo>
                    <a:pt x="305168" y="1501504"/>
                    <a:pt x="317073" y="1508675"/>
                    <a:pt x="330200" y="1511300"/>
                  </a:cubicBezTo>
                  <a:cubicBezTo>
                    <a:pt x="359553" y="1517171"/>
                    <a:pt x="389467" y="1519767"/>
                    <a:pt x="419100" y="1524000"/>
                  </a:cubicBezTo>
                  <a:lnTo>
                    <a:pt x="1054100" y="1511300"/>
                  </a:lnTo>
                  <a:cubicBezTo>
                    <a:pt x="1075672" y="1510516"/>
                    <a:pt x="1096253" y="1501802"/>
                    <a:pt x="1117600" y="1498600"/>
                  </a:cubicBezTo>
                  <a:cubicBezTo>
                    <a:pt x="1180953" y="1489097"/>
                    <a:pt x="1244600" y="1481667"/>
                    <a:pt x="1308100" y="1473200"/>
                  </a:cubicBezTo>
                  <a:cubicBezTo>
                    <a:pt x="1421332" y="1435456"/>
                    <a:pt x="1242655" y="1495844"/>
                    <a:pt x="1409700" y="1435100"/>
                  </a:cubicBezTo>
                  <a:cubicBezTo>
                    <a:pt x="1434862" y="1425950"/>
                    <a:pt x="1460500" y="1418167"/>
                    <a:pt x="1485900" y="1409700"/>
                  </a:cubicBezTo>
                  <a:cubicBezTo>
                    <a:pt x="1522777" y="1397408"/>
                    <a:pt x="1530766" y="1398457"/>
                    <a:pt x="1562100" y="1371600"/>
                  </a:cubicBezTo>
                  <a:cubicBezTo>
                    <a:pt x="1603444" y="1336162"/>
                    <a:pt x="1639187" y="1293625"/>
                    <a:pt x="1663700" y="1244600"/>
                  </a:cubicBezTo>
                  <a:cubicBezTo>
                    <a:pt x="1672167" y="1227667"/>
                    <a:pt x="1682069" y="1211378"/>
                    <a:pt x="1689100" y="1193800"/>
                  </a:cubicBezTo>
                  <a:cubicBezTo>
                    <a:pt x="1751874" y="1036866"/>
                    <a:pt x="1680332" y="1185935"/>
                    <a:pt x="1739900" y="1066800"/>
                  </a:cubicBezTo>
                  <a:cubicBezTo>
                    <a:pt x="1744133" y="1028700"/>
                    <a:pt x="1745082" y="990090"/>
                    <a:pt x="1752600" y="952500"/>
                  </a:cubicBezTo>
                  <a:cubicBezTo>
                    <a:pt x="1757851" y="926246"/>
                    <a:pt x="1777077" y="903058"/>
                    <a:pt x="1778000" y="876300"/>
                  </a:cubicBezTo>
                  <a:cubicBezTo>
                    <a:pt x="1783193" y="725699"/>
                    <a:pt x="1793581" y="655384"/>
                    <a:pt x="1752600" y="546100"/>
                  </a:cubicBezTo>
                  <a:cubicBezTo>
                    <a:pt x="1744595" y="524754"/>
                    <a:pt x="1734409" y="504227"/>
                    <a:pt x="1727200" y="482600"/>
                  </a:cubicBezTo>
                  <a:cubicBezTo>
                    <a:pt x="1721680" y="466041"/>
                    <a:pt x="1722306" y="447412"/>
                    <a:pt x="1714500" y="431800"/>
                  </a:cubicBezTo>
                  <a:cubicBezTo>
                    <a:pt x="1700848" y="404496"/>
                    <a:pt x="1677352" y="382904"/>
                    <a:pt x="1663700" y="355600"/>
                  </a:cubicBezTo>
                  <a:cubicBezTo>
                    <a:pt x="1655233" y="338667"/>
                    <a:pt x="1650420" y="319344"/>
                    <a:pt x="1638300" y="304800"/>
                  </a:cubicBezTo>
                  <a:cubicBezTo>
                    <a:pt x="1533705" y="179286"/>
                    <a:pt x="1564946" y="235806"/>
                    <a:pt x="1473200" y="152400"/>
                  </a:cubicBezTo>
                  <a:cubicBezTo>
                    <a:pt x="1372445" y="60805"/>
                    <a:pt x="1437783" y="86396"/>
                    <a:pt x="1346200" y="63500"/>
                  </a:cubicBezTo>
                  <a:cubicBezTo>
                    <a:pt x="1333500" y="55033"/>
                    <a:pt x="1321752" y="44926"/>
                    <a:pt x="1308100" y="38100"/>
                  </a:cubicBezTo>
                  <a:cubicBezTo>
                    <a:pt x="1273332" y="20716"/>
                    <a:pt x="1212302" y="16600"/>
                    <a:pt x="1181100" y="12700"/>
                  </a:cubicBezTo>
                  <a:cubicBezTo>
                    <a:pt x="1143062" y="7945"/>
                    <a:pt x="1104900" y="4233"/>
                    <a:pt x="1066800" y="0"/>
                  </a:cubicBezTo>
                  <a:cubicBezTo>
                    <a:pt x="1007533" y="4233"/>
                    <a:pt x="947514" y="2374"/>
                    <a:pt x="889000" y="12700"/>
                  </a:cubicBezTo>
                  <a:cubicBezTo>
                    <a:pt x="873969" y="15353"/>
                    <a:pt x="864929" y="32087"/>
                    <a:pt x="850900" y="38100"/>
                  </a:cubicBezTo>
                  <a:cubicBezTo>
                    <a:pt x="834857" y="44976"/>
                    <a:pt x="816443" y="44671"/>
                    <a:pt x="800100" y="50800"/>
                  </a:cubicBezTo>
                  <a:cubicBezTo>
                    <a:pt x="782373" y="57447"/>
                    <a:pt x="766701" y="68742"/>
                    <a:pt x="749300" y="76200"/>
                  </a:cubicBezTo>
                  <a:cubicBezTo>
                    <a:pt x="736995" y="81473"/>
                    <a:pt x="723174" y="82913"/>
                    <a:pt x="711200" y="88900"/>
                  </a:cubicBezTo>
                  <a:cubicBezTo>
                    <a:pt x="612723" y="138139"/>
                    <a:pt x="730765" y="95078"/>
                    <a:pt x="635000" y="127000"/>
                  </a:cubicBezTo>
                  <a:cubicBezTo>
                    <a:pt x="581781" y="233438"/>
                    <a:pt x="645886" y="130629"/>
                    <a:pt x="558800" y="203200"/>
                  </a:cubicBezTo>
                  <a:cubicBezTo>
                    <a:pt x="527603" y="229197"/>
                    <a:pt x="536798" y="247204"/>
                    <a:pt x="520700" y="279400"/>
                  </a:cubicBezTo>
                  <a:cubicBezTo>
                    <a:pt x="513874" y="293052"/>
                    <a:pt x="502126" y="303848"/>
                    <a:pt x="495300" y="317500"/>
                  </a:cubicBezTo>
                  <a:cubicBezTo>
                    <a:pt x="442720" y="422660"/>
                    <a:pt x="529993" y="284511"/>
                    <a:pt x="457200" y="393700"/>
                  </a:cubicBezTo>
                  <a:cubicBezTo>
                    <a:pt x="454211" y="405657"/>
                    <a:pt x="440082" y="467693"/>
                    <a:pt x="431800" y="482600"/>
                  </a:cubicBezTo>
                  <a:cubicBezTo>
                    <a:pt x="416975" y="509285"/>
                    <a:pt x="390653" y="529840"/>
                    <a:pt x="381000" y="558800"/>
                  </a:cubicBezTo>
                  <a:cubicBezTo>
                    <a:pt x="376767" y="571500"/>
                    <a:pt x="377766" y="587434"/>
                    <a:pt x="368300" y="596900"/>
                  </a:cubicBezTo>
                  <a:cubicBezTo>
                    <a:pt x="354913" y="610287"/>
                    <a:pt x="333938" y="612907"/>
                    <a:pt x="317500" y="622300"/>
                  </a:cubicBezTo>
                  <a:cubicBezTo>
                    <a:pt x="283992" y="641447"/>
                    <a:pt x="277283" y="615950"/>
                    <a:pt x="266700" y="635000"/>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552700" y="5001123"/>
              <a:ext cx="2866896" cy="1031377"/>
            </a:xfrm>
            <a:custGeom>
              <a:avLst/>
              <a:gdLst>
                <a:gd name="connsiteX0" fmla="*/ 1155700 w 2866896"/>
                <a:gd name="connsiteY0" fmla="*/ 2677 h 1031377"/>
                <a:gd name="connsiteX1" fmla="*/ 1092200 w 2866896"/>
                <a:gd name="connsiteY1" fmla="*/ 15377 h 1031377"/>
                <a:gd name="connsiteX2" fmla="*/ 1016000 w 2866896"/>
                <a:gd name="connsiteY2" fmla="*/ 66177 h 1031377"/>
                <a:gd name="connsiteX3" fmla="*/ 990600 w 2866896"/>
                <a:gd name="connsiteY3" fmla="*/ 104277 h 1031377"/>
                <a:gd name="connsiteX4" fmla="*/ 914400 w 2866896"/>
                <a:gd name="connsiteY4" fmla="*/ 155077 h 1031377"/>
                <a:gd name="connsiteX5" fmla="*/ 876300 w 2866896"/>
                <a:gd name="connsiteY5" fmla="*/ 180477 h 1031377"/>
                <a:gd name="connsiteX6" fmla="*/ 800100 w 2866896"/>
                <a:gd name="connsiteY6" fmla="*/ 231277 h 1031377"/>
                <a:gd name="connsiteX7" fmla="*/ 762000 w 2866896"/>
                <a:gd name="connsiteY7" fmla="*/ 256677 h 1031377"/>
                <a:gd name="connsiteX8" fmla="*/ 673100 w 2866896"/>
                <a:gd name="connsiteY8" fmla="*/ 282077 h 1031377"/>
                <a:gd name="connsiteX9" fmla="*/ 635000 w 2866896"/>
                <a:gd name="connsiteY9" fmla="*/ 294777 h 1031377"/>
                <a:gd name="connsiteX10" fmla="*/ 482600 w 2866896"/>
                <a:gd name="connsiteY10" fmla="*/ 320177 h 1031377"/>
                <a:gd name="connsiteX11" fmla="*/ 381000 w 2866896"/>
                <a:gd name="connsiteY11" fmla="*/ 345577 h 1031377"/>
                <a:gd name="connsiteX12" fmla="*/ 304800 w 2866896"/>
                <a:gd name="connsiteY12" fmla="*/ 370977 h 1031377"/>
                <a:gd name="connsiteX13" fmla="*/ 228600 w 2866896"/>
                <a:gd name="connsiteY13" fmla="*/ 409077 h 1031377"/>
                <a:gd name="connsiteX14" fmla="*/ 127000 w 2866896"/>
                <a:gd name="connsiteY14" fmla="*/ 459877 h 1031377"/>
                <a:gd name="connsiteX15" fmla="*/ 76200 w 2866896"/>
                <a:gd name="connsiteY15" fmla="*/ 485277 h 1031377"/>
                <a:gd name="connsiteX16" fmla="*/ 0 w 2866896"/>
                <a:gd name="connsiteY16" fmla="*/ 561477 h 1031377"/>
                <a:gd name="connsiteX17" fmla="*/ 25400 w 2866896"/>
                <a:gd name="connsiteY17" fmla="*/ 701177 h 1031377"/>
                <a:gd name="connsiteX18" fmla="*/ 50800 w 2866896"/>
                <a:gd name="connsiteY18" fmla="*/ 739277 h 1031377"/>
                <a:gd name="connsiteX19" fmla="*/ 127000 w 2866896"/>
                <a:gd name="connsiteY19" fmla="*/ 840877 h 1031377"/>
                <a:gd name="connsiteX20" fmla="*/ 177800 w 2866896"/>
                <a:gd name="connsiteY20" fmla="*/ 866277 h 1031377"/>
                <a:gd name="connsiteX21" fmla="*/ 254000 w 2866896"/>
                <a:gd name="connsiteY21" fmla="*/ 917077 h 1031377"/>
                <a:gd name="connsiteX22" fmla="*/ 355600 w 2866896"/>
                <a:gd name="connsiteY22" fmla="*/ 942477 h 1031377"/>
                <a:gd name="connsiteX23" fmla="*/ 444500 w 2866896"/>
                <a:gd name="connsiteY23" fmla="*/ 967877 h 1031377"/>
                <a:gd name="connsiteX24" fmla="*/ 533400 w 2866896"/>
                <a:gd name="connsiteY24" fmla="*/ 993277 h 1031377"/>
                <a:gd name="connsiteX25" fmla="*/ 800100 w 2866896"/>
                <a:gd name="connsiteY25" fmla="*/ 1018677 h 1031377"/>
                <a:gd name="connsiteX26" fmla="*/ 1270000 w 2866896"/>
                <a:gd name="connsiteY26" fmla="*/ 1005977 h 1031377"/>
                <a:gd name="connsiteX27" fmla="*/ 1333500 w 2866896"/>
                <a:gd name="connsiteY27" fmla="*/ 993277 h 1031377"/>
                <a:gd name="connsiteX28" fmla="*/ 1422400 w 2866896"/>
                <a:gd name="connsiteY28" fmla="*/ 980577 h 1031377"/>
                <a:gd name="connsiteX29" fmla="*/ 2070100 w 2866896"/>
                <a:gd name="connsiteY29" fmla="*/ 993277 h 1031377"/>
                <a:gd name="connsiteX30" fmla="*/ 2197100 w 2866896"/>
                <a:gd name="connsiteY30" fmla="*/ 1005977 h 1031377"/>
                <a:gd name="connsiteX31" fmla="*/ 2324100 w 2866896"/>
                <a:gd name="connsiteY31" fmla="*/ 1031377 h 1031377"/>
                <a:gd name="connsiteX32" fmla="*/ 2730500 w 2866896"/>
                <a:gd name="connsiteY32" fmla="*/ 1018677 h 1031377"/>
                <a:gd name="connsiteX33" fmla="*/ 2768600 w 2866896"/>
                <a:gd name="connsiteY33" fmla="*/ 1005977 h 1031377"/>
                <a:gd name="connsiteX34" fmla="*/ 2819400 w 2866896"/>
                <a:gd name="connsiteY34" fmla="*/ 993277 h 1031377"/>
                <a:gd name="connsiteX35" fmla="*/ 2844800 w 2866896"/>
                <a:gd name="connsiteY35" fmla="*/ 955177 h 1031377"/>
                <a:gd name="connsiteX36" fmla="*/ 2857500 w 2866896"/>
                <a:gd name="connsiteY36" fmla="*/ 917077 h 1031377"/>
                <a:gd name="connsiteX37" fmla="*/ 2819400 w 2866896"/>
                <a:gd name="connsiteY37" fmla="*/ 688477 h 1031377"/>
                <a:gd name="connsiteX38" fmla="*/ 2768600 w 2866896"/>
                <a:gd name="connsiteY38" fmla="*/ 612277 h 1031377"/>
                <a:gd name="connsiteX39" fmla="*/ 2616200 w 2866896"/>
                <a:gd name="connsiteY39" fmla="*/ 485277 h 1031377"/>
                <a:gd name="connsiteX40" fmla="*/ 2565400 w 2866896"/>
                <a:gd name="connsiteY40" fmla="*/ 447177 h 1031377"/>
                <a:gd name="connsiteX41" fmla="*/ 2438400 w 2866896"/>
                <a:gd name="connsiteY41" fmla="*/ 409077 h 1031377"/>
                <a:gd name="connsiteX42" fmla="*/ 2362200 w 2866896"/>
                <a:gd name="connsiteY42" fmla="*/ 383677 h 1031377"/>
                <a:gd name="connsiteX43" fmla="*/ 2197100 w 2866896"/>
                <a:gd name="connsiteY43" fmla="*/ 345577 h 1031377"/>
                <a:gd name="connsiteX44" fmla="*/ 2006600 w 2866896"/>
                <a:gd name="connsiteY44" fmla="*/ 332877 h 1031377"/>
                <a:gd name="connsiteX45" fmla="*/ 1866900 w 2866896"/>
                <a:gd name="connsiteY45" fmla="*/ 294777 h 1031377"/>
                <a:gd name="connsiteX46" fmla="*/ 1828800 w 2866896"/>
                <a:gd name="connsiteY46" fmla="*/ 256677 h 1031377"/>
                <a:gd name="connsiteX47" fmla="*/ 1790700 w 2866896"/>
                <a:gd name="connsiteY47" fmla="*/ 243977 h 1031377"/>
                <a:gd name="connsiteX48" fmla="*/ 1752600 w 2866896"/>
                <a:gd name="connsiteY48" fmla="*/ 218577 h 1031377"/>
                <a:gd name="connsiteX49" fmla="*/ 1625600 w 2866896"/>
                <a:gd name="connsiteY49" fmla="*/ 129677 h 1031377"/>
                <a:gd name="connsiteX50" fmla="*/ 1549400 w 2866896"/>
                <a:gd name="connsiteY50" fmla="*/ 91577 h 1031377"/>
                <a:gd name="connsiteX51" fmla="*/ 1473200 w 2866896"/>
                <a:gd name="connsiteY51" fmla="*/ 66177 h 1031377"/>
                <a:gd name="connsiteX52" fmla="*/ 1435100 w 2866896"/>
                <a:gd name="connsiteY52" fmla="*/ 53477 h 1031377"/>
                <a:gd name="connsiteX53" fmla="*/ 1397000 w 2866896"/>
                <a:gd name="connsiteY53" fmla="*/ 40777 h 1031377"/>
                <a:gd name="connsiteX54" fmla="*/ 1244600 w 2866896"/>
                <a:gd name="connsiteY54" fmla="*/ 28077 h 1031377"/>
                <a:gd name="connsiteX55" fmla="*/ 1155700 w 2866896"/>
                <a:gd name="connsiteY55" fmla="*/ 2677 h 103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66896" h="1031377">
                  <a:moveTo>
                    <a:pt x="1155700" y="2677"/>
                  </a:moveTo>
                  <a:cubicBezTo>
                    <a:pt x="1130300" y="560"/>
                    <a:pt x="1111851" y="6445"/>
                    <a:pt x="1092200" y="15377"/>
                  </a:cubicBezTo>
                  <a:cubicBezTo>
                    <a:pt x="1064409" y="28009"/>
                    <a:pt x="1016000" y="66177"/>
                    <a:pt x="1016000" y="66177"/>
                  </a:cubicBezTo>
                  <a:cubicBezTo>
                    <a:pt x="1007533" y="78877"/>
                    <a:pt x="1002087" y="94226"/>
                    <a:pt x="990600" y="104277"/>
                  </a:cubicBezTo>
                  <a:cubicBezTo>
                    <a:pt x="967626" y="124379"/>
                    <a:pt x="939800" y="138144"/>
                    <a:pt x="914400" y="155077"/>
                  </a:cubicBezTo>
                  <a:lnTo>
                    <a:pt x="876300" y="180477"/>
                  </a:lnTo>
                  <a:lnTo>
                    <a:pt x="800100" y="231277"/>
                  </a:lnTo>
                  <a:cubicBezTo>
                    <a:pt x="787400" y="239744"/>
                    <a:pt x="776480" y="251850"/>
                    <a:pt x="762000" y="256677"/>
                  </a:cubicBezTo>
                  <a:cubicBezTo>
                    <a:pt x="670649" y="287127"/>
                    <a:pt x="784728" y="250183"/>
                    <a:pt x="673100" y="282077"/>
                  </a:cubicBezTo>
                  <a:cubicBezTo>
                    <a:pt x="660228" y="285755"/>
                    <a:pt x="647987" y="291530"/>
                    <a:pt x="635000" y="294777"/>
                  </a:cubicBezTo>
                  <a:cubicBezTo>
                    <a:pt x="585478" y="307157"/>
                    <a:pt x="532779" y="313009"/>
                    <a:pt x="482600" y="320177"/>
                  </a:cubicBezTo>
                  <a:cubicBezTo>
                    <a:pt x="366995" y="358712"/>
                    <a:pt x="549579" y="299601"/>
                    <a:pt x="381000" y="345577"/>
                  </a:cubicBezTo>
                  <a:cubicBezTo>
                    <a:pt x="355169" y="352622"/>
                    <a:pt x="327077" y="356125"/>
                    <a:pt x="304800" y="370977"/>
                  </a:cubicBezTo>
                  <a:cubicBezTo>
                    <a:pt x="221304" y="426641"/>
                    <a:pt x="311226" y="371520"/>
                    <a:pt x="228600" y="409077"/>
                  </a:cubicBezTo>
                  <a:cubicBezTo>
                    <a:pt x="194130" y="424745"/>
                    <a:pt x="160867" y="442944"/>
                    <a:pt x="127000" y="459877"/>
                  </a:cubicBezTo>
                  <a:cubicBezTo>
                    <a:pt x="110067" y="468344"/>
                    <a:pt x="89587" y="471890"/>
                    <a:pt x="76200" y="485277"/>
                  </a:cubicBezTo>
                  <a:lnTo>
                    <a:pt x="0" y="561477"/>
                  </a:lnTo>
                  <a:cubicBezTo>
                    <a:pt x="4378" y="596500"/>
                    <a:pt x="5823" y="662022"/>
                    <a:pt x="25400" y="701177"/>
                  </a:cubicBezTo>
                  <a:cubicBezTo>
                    <a:pt x="32226" y="714829"/>
                    <a:pt x="41822" y="726933"/>
                    <a:pt x="50800" y="739277"/>
                  </a:cubicBezTo>
                  <a:cubicBezTo>
                    <a:pt x="75699" y="773513"/>
                    <a:pt x="89136" y="821945"/>
                    <a:pt x="127000" y="840877"/>
                  </a:cubicBezTo>
                  <a:cubicBezTo>
                    <a:pt x="143933" y="849344"/>
                    <a:pt x="161566" y="856537"/>
                    <a:pt x="177800" y="866277"/>
                  </a:cubicBezTo>
                  <a:cubicBezTo>
                    <a:pt x="203977" y="881983"/>
                    <a:pt x="224384" y="909673"/>
                    <a:pt x="254000" y="917077"/>
                  </a:cubicBezTo>
                  <a:cubicBezTo>
                    <a:pt x="287867" y="925544"/>
                    <a:pt x="322482" y="931438"/>
                    <a:pt x="355600" y="942477"/>
                  </a:cubicBezTo>
                  <a:cubicBezTo>
                    <a:pt x="446951" y="972927"/>
                    <a:pt x="332872" y="935983"/>
                    <a:pt x="444500" y="967877"/>
                  </a:cubicBezTo>
                  <a:cubicBezTo>
                    <a:pt x="492105" y="981479"/>
                    <a:pt x="478809" y="983351"/>
                    <a:pt x="533400" y="993277"/>
                  </a:cubicBezTo>
                  <a:cubicBezTo>
                    <a:pt x="628984" y="1010656"/>
                    <a:pt x="695930" y="1011236"/>
                    <a:pt x="800100" y="1018677"/>
                  </a:cubicBezTo>
                  <a:cubicBezTo>
                    <a:pt x="956733" y="1014444"/>
                    <a:pt x="1113487" y="1013430"/>
                    <a:pt x="1270000" y="1005977"/>
                  </a:cubicBezTo>
                  <a:cubicBezTo>
                    <a:pt x="1291561" y="1004950"/>
                    <a:pt x="1312208" y="996826"/>
                    <a:pt x="1333500" y="993277"/>
                  </a:cubicBezTo>
                  <a:cubicBezTo>
                    <a:pt x="1363027" y="988356"/>
                    <a:pt x="1392767" y="984810"/>
                    <a:pt x="1422400" y="980577"/>
                  </a:cubicBezTo>
                  <a:lnTo>
                    <a:pt x="2070100" y="993277"/>
                  </a:lnTo>
                  <a:cubicBezTo>
                    <a:pt x="2112622" y="994671"/>
                    <a:pt x="2155026" y="999666"/>
                    <a:pt x="2197100" y="1005977"/>
                  </a:cubicBezTo>
                  <a:cubicBezTo>
                    <a:pt x="2239794" y="1012381"/>
                    <a:pt x="2324100" y="1031377"/>
                    <a:pt x="2324100" y="1031377"/>
                  </a:cubicBezTo>
                  <a:cubicBezTo>
                    <a:pt x="2459567" y="1027144"/>
                    <a:pt x="2595188" y="1026409"/>
                    <a:pt x="2730500" y="1018677"/>
                  </a:cubicBezTo>
                  <a:cubicBezTo>
                    <a:pt x="2743865" y="1017913"/>
                    <a:pt x="2755728" y="1009655"/>
                    <a:pt x="2768600" y="1005977"/>
                  </a:cubicBezTo>
                  <a:cubicBezTo>
                    <a:pt x="2785383" y="1001182"/>
                    <a:pt x="2802467" y="997510"/>
                    <a:pt x="2819400" y="993277"/>
                  </a:cubicBezTo>
                  <a:cubicBezTo>
                    <a:pt x="2827867" y="980577"/>
                    <a:pt x="2837974" y="968829"/>
                    <a:pt x="2844800" y="955177"/>
                  </a:cubicBezTo>
                  <a:cubicBezTo>
                    <a:pt x="2850787" y="943203"/>
                    <a:pt x="2857500" y="930464"/>
                    <a:pt x="2857500" y="917077"/>
                  </a:cubicBezTo>
                  <a:cubicBezTo>
                    <a:pt x="2857500" y="798179"/>
                    <a:pt x="2866896" y="767637"/>
                    <a:pt x="2819400" y="688477"/>
                  </a:cubicBezTo>
                  <a:cubicBezTo>
                    <a:pt x="2803694" y="662300"/>
                    <a:pt x="2790186" y="633863"/>
                    <a:pt x="2768600" y="612277"/>
                  </a:cubicBezTo>
                  <a:cubicBezTo>
                    <a:pt x="2629203" y="472880"/>
                    <a:pt x="2757651" y="591365"/>
                    <a:pt x="2616200" y="485277"/>
                  </a:cubicBezTo>
                  <a:cubicBezTo>
                    <a:pt x="2599267" y="472577"/>
                    <a:pt x="2584332" y="456643"/>
                    <a:pt x="2565400" y="447177"/>
                  </a:cubicBezTo>
                  <a:cubicBezTo>
                    <a:pt x="2520499" y="424726"/>
                    <a:pt x="2483975" y="422750"/>
                    <a:pt x="2438400" y="409077"/>
                  </a:cubicBezTo>
                  <a:cubicBezTo>
                    <a:pt x="2412755" y="401384"/>
                    <a:pt x="2387600" y="392144"/>
                    <a:pt x="2362200" y="383677"/>
                  </a:cubicBezTo>
                  <a:cubicBezTo>
                    <a:pt x="2304870" y="364567"/>
                    <a:pt x="2267164" y="350248"/>
                    <a:pt x="2197100" y="345577"/>
                  </a:cubicBezTo>
                  <a:lnTo>
                    <a:pt x="2006600" y="332877"/>
                  </a:lnTo>
                  <a:cubicBezTo>
                    <a:pt x="1892013" y="304230"/>
                    <a:pt x="1938118" y="318516"/>
                    <a:pt x="1866900" y="294777"/>
                  </a:cubicBezTo>
                  <a:cubicBezTo>
                    <a:pt x="1854200" y="282077"/>
                    <a:pt x="1843744" y="266640"/>
                    <a:pt x="1828800" y="256677"/>
                  </a:cubicBezTo>
                  <a:cubicBezTo>
                    <a:pt x="1817661" y="249251"/>
                    <a:pt x="1802674" y="249964"/>
                    <a:pt x="1790700" y="243977"/>
                  </a:cubicBezTo>
                  <a:cubicBezTo>
                    <a:pt x="1777048" y="237151"/>
                    <a:pt x="1765020" y="227449"/>
                    <a:pt x="1752600" y="218577"/>
                  </a:cubicBezTo>
                  <a:cubicBezTo>
                    <a:pt x="1727242" y="200464"/>
                    <a:pt x="1647497" y="136976"/>
                    <a:pt x="1625600" y="129677"/>
                  </a:cubicBezTo>
                  <a:cubicBezTo>
                    <a:pt x="1486649" y="83360"/>
                    <a:pt x="1697116" y="157229"/>
                    <a:pt x="1549400" y="91577"/>
                  </a:cubicBezTo>
                  <a:cubicBezTo>
                    <a:pt x="1524934" y="80703"/>
                    <a:pt x="1498600" y="74644"/>
                    <a:pt x="1473200" y="66177"/>
                  </a:cubicBezTo>
                  <a:lnTo>
                    <a:pt x="1435100" y="53477"/>
                  </a:lnTo>
                  <a:cubicBezTo>
                    <a:pt x="1422400" y="49244"/>
                    <a:pt x="1410341" y="41889"/>
                    <a:pt x="1397000" y="40777"/>
                  </a:cubicBezTo>
                  <a:lnTo>
                    <a:pt x="1244600" y="28077"/>
                  </a:lnTo>
                  <a:cubicBezTo>
                    <a:pt x="1160368" y="0"/>
                    <a:pt x="1181100" y="4794"/>
                    <a:pt x="1155700" y="267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2844800" y="38481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641600" y="43688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3302000" y="37592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3098800" y="42037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3797300" y="39116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3581400" y="42926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2667000" y="47498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3136900" y="47244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978400" y="39243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622800" y="42799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143500" y="43815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18000" y="46355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876800" y="47371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473700" y="46736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435600" y="38989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588000" y="42291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467100" y="5689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797300" y="5562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784600" y="51562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241800" y="54991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610100" y="55372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41900" y="5689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89300" y="53975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946400" y="55880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1789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20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p:txBody>
          <a:bodyPr>
            <a:normAutofit/>
          </a:bodyPr>
          <a:lstStyle/>
          <a:p>
            <a:r>
              <a:rPr altLang="en-US" sz="2400" dirty="0"/>
              <a:t>聚类</a:t>
            </a:r>
            <a:r>
              <a:rPr lang="zh-CN" altLang="en-US" sz="2400" dirty="0"/>
              <a:t>过程</a:t>
            </a:r>
            <a:r>
              <a:rPr altLang="en-US" sz="2400" dirty="0"/>
              <a:t>：</a:t>
            </a:r>
            <a:endParaRPr lang="en-US" altLang="en-US" sz="2400" dirty="0"/>
          </a:p>
        </p:txBody>
      </p:sp>
      <p:pic>
        <p:nvPicPr>
          <p:cNvPr id="72706" name="Picture 2" descr="G:\Users\lamda\Desktop\figures\kmeans_fig.png"/>
          <p:cNvPicPr>
            <a:picLocks noChangeAspect="1" noChangeArrowheads="1"/>
          </p:cNvPicPr>
          <p:nvPr/>
        </p:nvPicPr>
        <p:blipFill>
          <a:blip r:embed="rId3" cstate="print"/>
          <a:srcRect/>
          <a:stretch>
            <a:fillRect/>
          </a:stretch>
        </p:blipFill>
        <p:spPr bwMode="auto">
          <a:xfrm>
            <a:off x="3035602" y="1066800"/>
            <a:ext cx="6112328" cy="5191510"/>
          </a:xfrm>
          <a:prstGeom prst="rect">
            <a:avLst/>
          </a:prstGeom>
          <a:noFill/>
        </p:spPr>
      </p:pic>
    </p:spTree>
    <p:extLst>
      <p:ext uri="{BB962C8B-B14F-4D97-AF65-F5344CB8AC3E}">
        <p14:creationId xmlns:p14="http://schemas.microsoft.com/office/powerpoint/2010/main" val="2284991051"/>
      </p:ext>
    </p:extLst>
  </p:cSld>
  <p:clrMapOvr>
    <a:masterClrMapping/>
  </p:clrMapOvr>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x-none" altLang="zh-CN" dirty="0"/>
              <a:t>K-means</a:t>
            </a:r>
            <a:r>
              <a:rPr lang="zh-CN" altLang="x-none" dirty="0"/>
              <a:t>是初值敏感的</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505" y="941508"/>
            <a:ext cx="7296390" cy="356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 name="矩形 1"/>
          <p:cNvSpPr/>
          <p:nvPr/>
        </p:nvSpPr>
        <p:spPr>
          <a:xfrm>
            <a:off x="2214206" y="4624011"/>
            <a:ext cx="7456844" cy="1200329"/>
          </a:xfrm>
          <a:prstGeom prst="rect">
            <a:avLst/>
          </a:prstGeom>
        </p:spPr>
        <p:txBody>
          <a:bodyPr wrap="square">
            <a:spAutoFit/>
          </a:bodyPr>
          <a:lstStyle/>
          <a:p>
            <a:r>
              <a:rPr lang="zh-CN" altLang="en-US" sz="2400" b="1" dirty="0">
                <a:solidFill>
                  <a:srgbClr val="FF0000"/>
                </a:solidFill>
              </a:rPr>
              <a:t>通常解决办法： </a:t>
            </a:r>
            <a:endParaRPr lang="en-US" altLang="zh-CN" sz="2400" b="1" dirty="0">
              <a:solidFill>
                <a:srgbClr val="FF0000"/>
              </a:solidFill>
            </a:endParaRPr>
          </a:p>
          <a:p>
            <a:pPr marL="457200" indent="-457200">
              <a:buAutoNum type="arabicPeriod"/>
            </a:pPr>
            <a:r>
              <a:rPr lang="zh-CN" altLang="en-US" sz="2400" b="1" dirty="0">
                <a:solidFill>
                  <a:srgbClr val="FF0000"/>
                </a:solidFill>
              </a:rPr>
              <a:t>选多个初始值进行聚类，比较最终结果。</a:t>
            </a:r>
            <a:endParaRPr lang="en-US" altLang="zh-CN" sz="2400" b="1" dirty="0">
              <a:solidFill>
                <a:srgbClr val="FF0000"/>
              </a:solidFill>
            </a:endParaRPr>
          </a:p>
          <a:p>
            <a:pPr marL="457200" indent="-457200">
              <a:buAutoNum type="arabicPeriod"/>
            </a:pPr>
            <a:r>
              <a:rPr lang="zh-CN" altLang="en-US" sz="2400" b="1" dirty="0">
                <a:solidFill>
                  <a:srgbClr val="FF0000"/>
                </a:solidFill>
              </a:rPr>
              <a:t>二分 </a:t>
            </a:r>
            <a:r>
              <a:rPr lang="mr-IN" altLang="zh-CN" sz="2400" b="1" dirty="0">
                <a:solidFill>
                  <a:srgbClr val="FF0000"/>
                </a:solidFill>
              </a:rPr>
              <a:t>–</a:t>
            </a:r>
            <a:r>
              <a:rPr lang="zh-CN" altLang="en-US" sz="2400" b="1" dirty="0">
                <a:solidFill>
                  <a:srgbClr val="FF0000"/>
                </a:solidFill>
              </a:rPr>
              <a:t> 均值聚类：把</a:t>
            </a:r>
            <a:r>
              <a:rPr lang="zh-Hans" altLang="en-US" sz="2400" b="1" dirty="0">
                <a:solidFill>
                  <a:srgbClr val="FF0000"/>
                </a:solidFill>
              </a:rPr>
              <a:t> </a:t>
            </a:r>
            <a:r>
              <a:rPr lang="en-US" altLang="zh-CN" sz="2400" b="1" dirty="0">
                <a:solidFill>
                  <a:srgbClr val="FF0000"/>
                </a:solidFill>
              </a:rPr>
              <a:t>MSE</a:t>
            </a:r>
            <a:r>
              <a:rPr lang="zh-CN" altLang="en-US" sz="2400" b="1" dirty="0">
                <a:solidFill>
                  <a:srgbClr val="FF0000"/>
                </a:solidFill>
              </a:rPr>
              <a:t> 大的进行二分！</a:t>
            </a:r>
            <a:endParaRPr lang="en-US" altLang="zh-CN" sz="2400" b="1" dirty="0">
              <a:solidFill>
                <a:srgbClr val="FF0000"/>
              </a:solidFill>
            </a:endParaRPr>
          </a:p>
        </p:txBody>
      </p:sp>
    </p:spTree>
    <p:custDataLst>
      <p:tags r:id="rId1"/>
    </p:custDataLst>
    <p:extLst>
      <p:ext uri="{BB962C8B-B14F-4D97-AF65-F5344CB8AC3E}">
        <p14:creationId xmlns:p14="http://schemas.microsoft.com/office/powerpoint/2010/main" val="18423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x-none" altLang="zh-CN"/>
              <a:t>K-means</a:t>
            </a:r>
            <a:r>
              <a:rPr lang="en-US" altLang="zh-CN" dirty="0"/>
              <a:t>+</a:t>
            </a:r>
            <a:r>
              <a:rPr lang="en-US" altLang="zh-Hans" dirty="0"/>
              <a:t>+</a:t>
            </a:r>
            <a:endParaRPr lang="zh-CN" altLang="x-none" dirty="0"/>
          </a:p>
        </p:txBody>
      </p:sp>
      <p:sp>
        <p:nvSpPr>
          <p:cNvPr id="3" name="矩形 2">
            <a:extLst>
              <a:ext uri="{FF2B5EF4-FFF2-40B4-BE49-F238E27FC236}">
                <a16:creationId xmlns:a16="http://schemas.microsoft.com/office/drawing/2014/main" id="{DFBF89E5-C5C7-964B-A20A-6578505B7949}"/>
              </a:ext>
            </a:extLst>
          </p:cNvPr>
          <p:cNvSpPr/>
          <p:nvPr/>
        </p:nvSpPr>
        <p:spPr>
          <a:xfrm>
            <a:off x="609600" y="961980"/>
            <a:ext cx="10744200" cy="3756028"/>
          </a:xfrm>
          <a:prstGeom prst="rect">
            <a:avLst/>
          </a:prstGeom>
        </p:spPr>
        <p:txBody>
          <a:bodyPr wrap="square">
            <a:spAutoFit/>
          </a:bodyPr>
          <a:lstStyle/>
          <a:p>
            <a:pPr algn="just" latinLnBrk="1">
              <a:lnSpc>
                <a:spcPct val="120000"/>
              </a:lnSpc>
            </a:pPr>
            <a:r>
              <a:rPr lang="en" altLang="zh-CN" sz="2400" dirty="0">
                <a:solidFill>
                  <a:srgbClr val="4F4F4F"/>
                </a:solidFill>
                <a:latin typeface="-apple-system"/>
              </a:rPr>
              <a:t>K-Means++</a:t>
            </a:r>
            <a:r>
              <a:rPr lang="zh-CN" altLang="en-US" sz="2400" dirty="0">
                <a:solidFill>
                  <a:srgbClr val="4F4F4F"/>
                </a:solidFill>
                <a:latin typeface="-apple-system"/>
              </a:rPr>
              <a:t>算法在聚类中心的初始化过程中的基本原则是使得</a:t>
            </a:r>
            <a:r>
              <a:rPr lang="zh-CN" altLang="en-US" sz="2400" dirty="0">
                <a:solidFill>
                  <a:srgbClr val="0B37FF"/>
                </a:solidFill>
                <a:latin typeface="-apple-system"/>
              </a:rPr>
              <a:t>初始的聚类中心之间的相互距离尽可能远</a:t>
            </a:r>
            <a:r>
              <a:rPr lang="zh-CN" altLang="en-US" sz="2400" dirty="0">
                <a:solidFill>
                  <a:srgbClr val="4F4F4F"/>
                </a:solidFill>
                <a:latin typeface="-apple-system"/>
              </a:rPr>
              <a:t>：</a:t>
            </a:r>
          </a:p>
          <a:p>
            <a:pPr marL="342900" indent="-342900" latinLnBrk="1">
              <a:lnSpc>
                <a:spcPct val="120000"/>
              </a:lnSpc>
              <a:buFont typeface="Arial" panose="020B0604020202020204" pitchFamily="34" charset="0"/>
              <a:buChar char="•"/>
            </a:pPr>
            <a:r>
              <a:rPr lang="zh-CN" altLang="en-US" sz="2000" dirty="0">
                <a:solidFill>
                  <a:srgbClr val="333333"/>
                </a:solidFill>
                <a:latin typeface="-apple-system"/>
              </a:rPr>
              <a:t>在数据集中</a:t>
            </a:r>
            <a:r>
              <a:rPr lang="zh-CN" altLang="en-US" sz="2000" dirty="0">
                <a:solidFill>
                  <a:srgbClr val="0B37FF"/>
                </a:solidFill>
                <a:latin typeface="-apple-system"/>
              </a:rPr>
              <a:t>随机选择一个样本点</a:t>
            </a:r>
            <a:r>
              <a:rPr lang="zh-CN" altLang="en-US" sz="2000" dirty="0">
                <a:solidFill>
                  <a:srgbClr val="333333"/>
                </a:solidFill>
                <a:latin typeface="-apple-system"/>
              </a:rPr>
              <a:t>作为第一个初始化的聚类中心</a:t>
            </a:r>
            <a:r>
              <a:rPr lang="en-US" altLang="zh-CN" sz="2000" dirty="0">
                <a:solidFill>
                  <a:srgbClr val="333333"/>
                </a:solidFill>
                <a:latin typeface="-apple-system"/>
              </a:rPr>
              <a:t>;</a:t>
            </a:r>
            <a:endParaRPr lang="zh-CN" altLang="en-US" sz="2000" dirty="0">
              <a:solidFill>
                <a:srgbClr val="333333"/>
              </a:solidFill>
              <a:latin typeface="-apple-system"/>
            </a:endParaRPr>
          </a:p>
          <a:p>
            <a:pPr marL="342900" indent="-342900" latinLnBrk="1">
              <a:lnSpc>
                <a:spcPct val="120000"/>
              </a:lnSpc>
              <a:buFont typeface="Arial" panose="020B0604020202020204" pitchFamily="34" charset="0"/>
              <a:buChar char="•"/>
            </a:pPr>
            <a:r>
              <a:rPr lang="zh-CN" altLang="en-US" sz="2000" dirty="0">
                <a:solidFill>
                  <a:srgbClr val="333333"/>
                </a:solidFill>
                <a:latin typeface="-apple-system"/>
              </a:rPr>
              <a:t>选择出其余的聚类中心： </a:t>
            </a:r>
          </a:p>
          <a:p>
            <a:pPr marL="800100" lvl="1" indent="-342900" latinLnBrk="1">
              <a:lnSpc>
                <a:spcPct val="120000"/>
              </a:lnSpc>
              <a:buFont typeface="Wingdings" panose="05000000000000000000" pitchFamily="2" charset="2"/>
              <a:buChar char="Ø"/>
            </a:pPr>
            <a:r>
              <a:rPr lang="zh-CN" altLang="en-US" dirty="0">
                <a:solidFill>
                  <a:srgbClr val="333333"/>
                </a:solidFill>
                <a:latin typeface="-apple-system"/>
              </a:rPr>
              <a:t>对于数据集中的</a:t>
            </a:r>
            <a:r>
              <a:rPr lang="zh-CN" altLang="en-US" dirty="0">
                <a:solidFill>
                  <a:srgbClr val="0B37FF"/>
                </a:solidFill>
                <a:latin typeface="-apple-system"/>
              </a:rPr>
              <a:t>每一个点</a:t>
            </a:r>
            <a:r>
              <a:rPr lang="en" altLang="zh-CN" dirty="0">
                <a:solidFill>
                  <a:srgbClr val="0B37FF"/>
                </a:solidFill>
                <a:latin typeface="-apple-system"/>
              </a:rPr>
              <a:t>x</a:t>
            </a:r>
            <a:r>
              <a:rPr lang="zh-CN" altLang="en" dirty="0">
                <a:solidFill>
                  <a:srgbClr val="333333"/>
                </a:solidFill>
                <a:latin typeface="-apple-system"/>
              </a:rPr>
              <a:t>，</a:t>
            </a:r>
            <a:r>
              <a:rPr lang="zh-CN" altLang="en-US" dirty="0">
                <a:solidFill>
                  <a:srgbClr val="333333"/>
                </a:solidFill>
                <a:latin typeface="-apple-system"/>
              </a:rPr>
              <a:t>计算它与</a:t>
            </a:r>
            <a:r>
              <a:rPr lang="en" altLang="zh-CN" dirty="0">
                <a:solidFill>
                  <a:srgbClr val="0B37FF"/>
                </a:solidFill>
                <a:latin typeface="-apple-system"/>
              </a:rPr>
              <a:t>seed</a:t>
            </a:r>
            <a:r>
              <a:rPr lang="en" altLang="zh-CN" dirty="0">
                <a:solidFill>
                  <a:srgbClr val="333333"/>
                </a:solidFill>
                <a:latin typeface="-apple-system"/>
              </a:rPr>
              <a:t>(</a:t>
            </a:r>
            <a:r>
              <a:rPr lang="zh-CN" altLang="en-US" dirty="0">
                <a:solidFill>
                  <a:srgbClr val="333333"/>
                </a:solidFill>
                <a:latin typeface="-apple-system"/>
              </a:rPr>
              <a:t>指已选择的</a:t>
            </a:r>
            <a:r>
              <a:rPr lang="en" altLang="zh-CN" dirty="0">
                <a:solidFill>
                  <a:srgbClr val="333333"/>
                </a:solidFill>
                <a:latin typeface="-apple-system"/>
              </a:rPr>
              <a:t>seed)</a:t>
            </a:r>
            <a:r>
              <a:rPr lang="zh-CN" altLang="en-US" dirty="0">
                <a:solidFill>
                  <a:srgbClr val="333333"/>
                </a:solidFill>
                <a:latin typeface="-apple-system"/>
              </a:rPr>
              <a:t>的</a:t>
            </a:r>
            <a:r>
              <a:rPr lang="zh-CN" altLang="en-US" dirty="0">
                <a:solidFill>
                  <a:srgbClr val="0B37FF"/>
                </a:solidFill>
                <a:latin typeface="-apple-system"/>
              </a:rPr>
              <a:t>距离</a:t>
            </a:r>
            <a:r>
              <a:rPr lang="en" altLang="zh-Hans" dirty="0">
                <a:solidFill>
                  <a:srgbClr val="0B37FF"/>
                </a:solidFill>
                <a:latin typeface="-apple-system"/>
              </a:rPr>
              <a:t>D(x)</a:t>
            </a:r>
            <a:r>
              <a:rPr lang="zh-Hans" altLang="en" dirty="0">
                <a:solidFill>
                  <a:srgbClr val="333333"/>
                </a:solidFill>
                <a:latin typeface="-apple-system"/>
              </a:rPr>
              <a:t>，</a:t>
            </a:r>
            <a:r>
              <a:rPr lang="zh-CN" altLang="en-US" dirty="0">
                <a:solidFill>
                  <a:srgbClr val="333333"/>
                </a:solidFill>
                <a:latin typeface="-apple-system"/>
              </a:rPr>
              <a:t>然后保存在</a:t>
            </a:r>
            <a:r>
              <a:rPr lang="en" altLang="zh-Hans" dirty="0" err="1">
                <a:solidFill>
                  <a:srgbClr val="333333"/>
                </a:solidFill>
                <a:latin typeface="-apple-system"/>
              </a:rPr>
              <a:t>dx_list</a:t>
            </a:r>
            <a:r>
              <a:rPr lang="zh-CN" altLang="en-US" dirty="0">
                <a:solidFill>
                  <a:srgbClr val="333333"/>
                </a:solidFill>
                <a:latin typeface="-apple-system"/>
              </a:rPr>
              <a:t>列表中；</a:t>
            </a:r>
            <a:endParaRPr lang="en-US" altLang="zh-CN" dirty="0">
              <a:solidFill>
                <a:srgbClr val="333333"/>
              </a:solidFill>
              <a:latin typeface="-apple-system"/>
            </a:endParaRPr>
          </a:p>
          <a:p>
            <a:pPr marL="800100" lvl="1" indent="-342900" latinLnBrk="1">
              <a:lnSpc>
                <a:spcPct val="120000"/>
              </a:lnSpc>
              <a:buFont typeface="Wingdings" panose="05000000000000000000" pitchFamily="2" charset="2"/>
              <a:buChar char="Ø"/>
            </a:pPr>
            <a:r>
              <a:rPr lang="zh-CN" altLang="en-US" dirty="0"/>
              <a:t>然后再取一个随机值，用权重的方式来计算下一个</a:t>
            </a:r>
            <a:r>
              <a:rPr lang="en" altLang="zh-CN" dirty="0"/>
              <a:t>seed</a:t>
            </a:r>
            <a:r>
              <a:rPr lang="zh-CN" altLang="en" dirty="0"/>
              <a:t>。</a:t>
            </a:r>
            <a:r>
              <a:rPr lang="zh-CN" altLang="en-US" dirty="0"/>
              <a:t>具体实现是先取一个</a:t>
            </a:r>
            <a:r>
              <a:rPr lang="zh-CN" altLang="en-US" dirty="0">
                <a:solidFill>
                  <a:srgbClr val="0B37FF"/>
                </a:solidFill>
              </a:rPr>
              <a:t>能落在</a:t>
            </a:r>
            <a:r>
              <a:rPr lang="en" altLang="zh-CN" dirty="0">
                <a:solidFill>
                  <a:srgbClr val="0B37FF"/>
                </a:solidFill>
              </a:rPr>
              <a:t>Sum(D(x))</a:t>
            </a:r>
            <a:r>
              <a:rPr lang="zh-CN" altLang="en-US" dirty="0">
                <a:solidFill>
                  <a:srgbClr val="0B37FF"/>
                </a:solidFill>
              </a:rPr>
              <a:t>中的随机值</a:t>
            </a:r>
            <a:r>
              <a:rPr lang="en" altLang="zh-CN" dirty="0">
                <a:solidFill>
                  <a:srgbClr val="0B37FF"/>
                </a:solidFill>
              </a:rPr>
              <a:t>R</a:t>
            </a:r>
            <a:r>
              <a:rPr lang="zh-CN" altLang="en" dirty="0"/>
              <a:t>，</a:t>
            </a:r>
            <a:r>
              <a:rPr lang="zh-CN" altLang="en-US" dirty="0">
                <a:solidFill>
                  <a:srgbClr val="0B37FF"/>
                </a:solidFill>
              </a:rPr>
              <a:t>然后用</a:t>
            </a:r>
            <a:r>
              <a:rPr lang="en" altLang="zh-CN" dirty="0">
                <a:solidFill>
                  <a:srgbClr val="0B37FF"/>
                </a:solidFill>
              </a:rPr>
              <a:t>R</a:t>
            </a:r>
            <a:r>
              <a:rPr lang="zh-CN" altLang="en-US" dirty="0">
                <a:solidFill>
                  <a:srgbClr val="0B37FF"/>
                </a:solidFill>
              </a:rPr>
              <a:t>依次减去</a:t>
            </a:r>
            <a:r>
              <a:rPr lang="en" altLang="zh-CN" dirty="0" err="1">
                <a:solidFill>
                  <a:srgbClr val="0B37FF"/>
                </a:solidFill>
              </a:rPr>
              <a:t>dx_list</a:t>
            </a:r>
            <a:r>
              <a:rPr lang="zh-CN" altLang="en-US" dirty="0">
                <a:solidFill>
                  <a:srgbClr val="0B37FF"/>
                </a:solidFill>
              </a:rPr>
              <a:t>中的值，直到其</a:t>
            </a:r>
            <a:r>
              <a:rPr lang="en-US" altLang="zh-CN" dirty="0">
                <a:solidFill>
                  <a:srgbClr val="0B37FF"/>
                </a:solidFill>
              </a:rPr>
              <a:t>&lt;=0</a:t>
            </a:r>
            <a:r>
              <a:rPr lang="zh-CN" altLang="en-US" dirty="0">
                <a:solidFill>
                  <a:srgbClr val="0B37FF"/>
                </a:solidFill>
              </a:rPr>
              <a:t>，此时的点就是下一个</a:t>
            </a:r>
            <a:r>
              <a:rPr lang="en" altLang="zh-CN" dirty="0">
                <a:solidFill>
                  <a:srgbClr val="0B37FF"/>
                </a:solidFill>
              </a:rPr>
              <a:t>seed</a:t>
            </a:r>
            <a:r>
              <a:rPr lang="zh-CN" altLang="en" dirty="0"/>
              <a:t>。</a:t>
            </a:r>
            <a:endParaRPr lang="en-US" altLang="zh-CN" dirty="0"/>
          </a:p>
          <a:p>
            <a:pPr marL="800100" lvl="1" indent="-342900" latinLnBrk="1">
              <a:lnSpc>
                <a:spcPct val="120000"/>
              </a:lnSpc>
              <a:buFont typeface="Wingdings" panose="05000000000000000000" pitchFamily="2" charset="2"/>
              <a:buChar char="Ø"/>
            </a:pPr>
            <a:r>
              <a:rPr lang="zh-CN" altLang="en-US" dirty="0">
                <a:solidFill>
                  <a:srgbClr val="333333"/>
                </a:solidFill>
                <a:latin typeface="-apple-system"/>
              </a:rPr>
              <a:t>重复上述过程，直到</a:t>
            </a:r>
            <a:r>
              <a:rPr lang="zh-Hans" altLang="en-US" dirty="0">
                <a:solidFill>
                  <a:srgbClr val="333333"/>
                </a:solidFill>
                <a:latin typeface="-apple-system"/>
              </a:rPr>
              <a:t> </a:t>
            </a:r>
            <a:r>
              <a:rPr lang="en" altLang="zh-CN" dirty="0">
                <a:solidFill>
                  <a:srgbClr val="333333"/>
                </a:solidFill>
                <a:latin typeface="-apple-system"/>
              </a:rPr>
              <a:t>k</a:t>
            </a:r>
            <a:r>
              <a:rPr lang="zh-Hans" altLang="en-US" dirty="0">
                <a:solidFill>
                  <a:srgbClr val="333333"/>
                </a:solidFill>
                <a:latin typeface="-apple-system"/>
              </a:rPr>
              <a:t> </a:t>
            </a:r>
            <a:r>
              <a:rPr lang="zh-CN" altLang="en-US" dirty="0">
                <a:solidFill>
                  <a:srgbClr val="333333"/>
                </a:solidFill>
                <a:latin typeface="-apple-system"/>
              </a:rPr>
              <a:t>个聚类中心都被确定</a:t>
            </a:r>
            <a:r>
              <a:rPr lang="zh-Hans" altLang="en-US" dirty="0">
                <a:solidFill>
                  <a:srgbClr val="333333"/>
                </a:solidFill>
                <a:latin typeface="-apple-system"/>
              </a:rPr>
              <a:t>。</a:t>
            </a:r>
            <a:endParaRPr lang="zh-CN" altLang="en-US" dirty="0">
              <a:solidFill>
                <a:srgbClr val="333333"/>
              </a:solidFill>
              <a:latin typeface="-apple-system"/>
            </a:endParaRPr>
          </a:p>
          <a:p>
            <a:pPr marL="342900" indent="-342900" latinLnBrk="1">
              <a:lnSpc>
                <a:spcPct val="120000"/>
              </a:lnSpc>
              <a:buFont typeface="Arial" panose="020B0604020202020204" pitchFamily="34" charset="0"/>
              <a:buChar char="•"/>
            </a:pPr>
            <a:r>
              <a:rPr lang="zh-CN" altLang="en-US" sz="2000" dirty="0">
                <a:solidFill>
                  <a:srgbClr val="333333"/>
                </a:solidFill>
                <a:latin typeface="-apple-system"/>
              </a:rPr>
              <a:t>对</a:t>
            </a:r>
            <a:r>
              <a:rPr lang="en" altLang="zh-CN" sz="2000" dirty="0">
                <a:solidFill>
                  <a:srgbClr val="333333"/>
                </a:solidFill>
                <a:latin typeface="-apple-system"/>
              </a:rPr>
              <a:t>k</a:t>
            </a:r>
            <a:r>
              <a:rPr lang="zh-CN" altLang="en-US" sz="2000" dirty="0">
                <a:solidFill>
                  <a:srgbClr val="333333"/>
                </a:solidFill>
                <a:latin typeface="-apple-system"/>
              </a:rPr>
              <a:t>个初始化的聚类中心，利用</a:t>
            </a:r>
            <a:r>
              <a:rPr lang="en" altLang="zh-CN" sz="2000" dirty="0">
                <a:solidFill>
                  <a:srgbClr val="333333"/>
                </a:solidFill>
                <a:latin typeface="-apple-system"/>
              </a:rPr>
              <a:t>K-Means</a:t>
            </a:r>
            <a:r>
              <a:rPr lang="zh-CN" altLang="en-US" sz="2000" dirty="0">
                <a:solidFill>
                  <a:srgbClr val="333333"/>
                </a:solidFill>
                <a:latin typeface="-apple-system"/>
              </a:rPr>
              <a:t>算法计算最终的聚类中心。</a:t>
            </a:r>
          </a:p>
          <a:p>
            <a:pPr algn="just" latinLnBrk="1">
              <a:lnSpc>
                <a:spcPct val="120000"/>
              </a:lnSpc>
            </a:pPr>
            <a:r>
              <a:rPr lang="en" altLang="zh-CN" sz="2000" dirty="0">
                <a:solidFill>
                  <a:srgbClr val="4F4F4F"/>
                </a:solidFill>
                <a:latin typeface="-apple-system"/>
              </a:rPr>
              <a:t>K-Means++</a:t>
            </a:r>
            <a:r>
              <a:rPr lang="zh-CN" altLang="en-US" sz="2000" dirty="0">
                <a:solidFill>
                  <a:srgbClr val="4F4F4F"/>
                </a:solidFill>
                <a:latin typeface="-apple-system"/>
              </a:rPr>
              <a:t>算法与</a:t>
            </a:r>
            <a:r>
              <a:rPr lang="en" altLang="zh-CN" sz="2000" dirty="0">
                <a:solidFill>
                  <a:srgbClr val="4F4F4F"/>
                </a:solidFill>
                <a:latin typeface="-apple-system"/>
              </a:rPr>
              <a:t>K-Means</a:t>
            </a:r>
            <a:r>
              <a:rPr lang="zh-CN" altLang="en-US" sz="2000" dirty="0">
                <a:solidFill>
                  <a:srgbClr val="4F4F4F"/>
                </a:solidFill>
                <a:latin typeface="-apple-system"/>
              </a:rPr>
              <a:t>算法最</a:t>
            </a:r>
            <a:r>
              <a:rPr lang="zh-CN" altLang="en-US" sz="2000" dirty="0">
                <a:solidFill>
                  <a:srgbClr val="0B37FF"/>
                </a:solidFill>
                <a:latin typeface="-apple-system"/>
              </a:rPr>
              <a:t>本质的区别是在</a:t>
            </a:r>
            <a:r>
              <a:rPr lang="en" altLang="zh-CN" sz="2000" dirty="0">
                <a:solidFill>
                  <a:srgbClr val="0B37FF"/>
                </a:solidFill>
                <a:latin typeface="-apple-system"/>
              </a:rPr>
              <a:t>k</a:t>
            </a:r>
            <a:r>
              <a:rPr lang="zh-CN" altLang="en-US" sz="2000" dirty="0">
                <a:solidFill>
                  <a:srgbClr val="0B37FF"/>
                </a:solidFill>
                <a:latin typeface="-apple-system"/>
              </a:rPr>
              <a:t>个聚类中心的初始化过程</a:t>
            </a:r>
            <a:r>
              <a:rPr lang="zh-CN" altLang="en-US" sz="2000" dirty="0">
                <a:solidFill>
                  <a:srgbClr val="4F4F4F"/>
                </a:solidFill>
                <a:latin typeface="-apple-system"/>
              </a:rPr>
              <a:t>。</a:t>
            </a:r>
          </a:p>
        </p:txBody>
      </p:sp>
      <p:pic>
        <p:nvPicPr>
          <p:cNvPr id="2" name="图片 1"/>
          <p:cNvPicPr>
            <a:picLocks noChangeAspect="1"/>
          </p:cNvPicPr>
          <p:nvPr/>
        </p:nvPicPr>
        <p:blipFill>
          <a:blip r:embed="rId4"/>
          <a:stretch>
            <a:fillRect/>
          </a:stretch>
        </p:blipFill>
        <p:spPr>
          <a:xfrm>
            <a:off x="3810000" y="5410200"/>
            <a:ext cx="4533900" cy="647700"/>
          </a:xfrm>
          <a:prstGeom prst="rect">
            <a:avLst/>
          </a:prstGeom>
        </p:spPr>
      </p:pic>
    </p:spTree>
    <p:custDataLst>
      <p:tags r:id="rId1"/>
    </p:custDataLst>
    <p:extLst>
      <p:ext uri="{BB962C8B-B14F-4D97-AF65-F5344CB8AC3E}">
        <p14:creationId xmlns:p14="http://schemas.microsoft.com/office/powerpoint/2010/main" val="121227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x-none" altLang="zh-CN"/>
              <a:t>K-means</a:t>
            </a:r>
            <a:r>
              <a:rPr lang="zh-CN" altLang="x-none"/>
              <a:t>聚类方法总结</a:t>
            </a:r>
          </a:p>
        </p:txBody>
      </p:sp>
      <p:sp>
        <p:nvSpPr>
          <p:cNvPr id="19459" name="Rectangle 3"/>
          <p:cNvSpPr>
            <a:spLocks noGrp="1" noChangeArrowheads="1"/>
          </p:cNvSpPr>
          <p:nvPr>
            <p:ph idx="1"/>
          </p:nvPr>
        </p:nvSpPr>
        <p:spPr/>
        <p:txBody>
          <a:bodyPr>
            <a:normAutofit fontScale="85000" lnSpcReduction="20000"/>
          </a:bodyPr>
          <a:lstStyle/>
          <a:p>
            <a:pPr>
              <a:lnSpc>
                <a:spcPct val="150000"/>
              </a:lnSpc>
            </a:pPr>
            <a:r>
              <a:rPr lang="zh-CN" altLang="x-none" sz="2600" dirty="0"/>
              <a:t>优点：</a:t>
            </a:r>
          </a:p>
          <a:p>
            <a:pPr lvl="1">
              <a:lnSpc>
                <a:spcPct val="150000"/>
              </a:lnSpc>
            </a:pPr>
            <a:r>
              <a:rPr lang="zh-CN" altLang="x-none" sz="2200" dirty="0"/>
              <a:t>是解决聚类问题的一种经典算法，</a:t>
            </a:r>
            <a:r>
              <a:rPr lang="zh-CN" altLang="x-none" sz="2200" dirty="0">
                <a:solidFill>
                  <a:srgbClr val="0B37FF"/>
                </a:solidFill>
              </a:rPr>
              <a:t>简单、快速</a:t>
            </a:r>
          </a:p>
          <a:p>
            <a:pPr lvl="1">
              <a:lnSpc>
                <a:spcPct val="150000"/>
              </a:lnSpc>
            </a:pPr>
            <a:r>
              <a:rPr lang="zh-CN" altLang="x-none" sz="2200" dirty="0"/>
              <a:t>对处理大数据集，该算法保持可伸缩性和高效率</a:t>
            </a:r>
          </a:p>
          <a:p>
            <a:pPr lvl="1">
              <a:lnSpc>
                <a:spcPct val="150000"/>
              </a:lnSpc>
            </a:pPr>
            <a:r>
              <a:rPr lang="zh-CN" altLang="x-none" sz="2200" dirty="0"/>
              <a:t>当结果簇是密集的，它的效果较好</a:t>
            </a:r>
          </a:p>
          <a:p>
            <a:pPr>
              <a:lnSpc>
                <a:spcPct val="150000"/>
              </a:lnSpc>
            </a:pPr>
            <a:r>
              <a:rPr lang="zh-CN" altLang="x-none" sz="2600" dirty="0"/>
              <a:t>缺点</a:t>
            </a:r>
          </a:p>
          <a:p>
            <a:pPr lvl="1">
              <a:lnSpc>
                <a:spcPct val="150000"/>
              </a:lnSpc>
            </a:pPr>
            <a:r>
              <a:rPr lang="zh-CN" altLang="x-none" sz="2200" dirty="0"/>
              <a:t>在簇的</a:t>
            </a:r>
            <a:r>
              <a:rPr lang="zh-CN" altLang="x-none" sz="2200" dirty="0">
                <a:solidFill>
                  <a:srgbClr val="0B37FF"/>
                </a:solidFill>
              </a:rPr>
              <a:t>平均值被定义的情况下才能使用</a:t>
            </a:r>
            <a:r>
              <a:rPr lang="zh-CN" altLang="en-US" sz="2200" dirty="0">
                <a:solidFill>
                  <a:srgbClr val="0B37FF"/>
                </a:solidFill>
              </a:rPr>
              <a:t>，</a:t>
            </a:r>
            <a:r>
              <a:rPr lang="zh-CN" altLang="x-none" sz="2200" b="1" dirty="0">
                <a:solidFill>
                  <a:srgbClr val="C00000"/>
                </a:solidFill>
              </a:rPr>
              <a:t>必须事先给出</a:t>
            </a:r>
            <a:r>
              <a:rPr lang="x-none" altLang="zh-CN" sz="2200" b="1" dirty="0">
                <a:solidFill>
                  <a:srgbClr val="C00000"/>
                </a:solidFill>
              </a:rPr>
              <a:t>k</a:t>
            </a:r>
            <a:r>
              <a:rPr lang="zh-CN" altLang="x-none" sz="2200" dirty="0"/>
              <a:t>（要生成的簇的数目）</a:t>
            </a:r>
            <a:endParaRPr lang="en-US" altLang="zh-CN" sz="2200" dirty="0"/>
          </a:p>
          <a:p>
            <a:pPr lvl="1">
              <a:lnSpc>
                <a:spcPct val="150000"/>
              </a:lnSpc>
            </a:pPr>
            <a:r>
              <a:rPr lang="zh-CN" altLang="x-none" sz="2200" dirty="0">
                <a:solidFill>
                  <a:srgbClr val="0B37FF"/>
                </a:solidFill>
              </a:rPr>
              <a:t>对初值敏感</a:t>
            </a:r>
            <a:r>
              <a:rPr lang="zh-CN" altLang="x-none" sz="2200" dirty="0"/>
              <a:t>，对于不同的初始值，可能会导致不同结果。</a:t>
            </a:r>
          </a:p>
          <a:p>
            <a:pPr lvl="1">
              <a:lnSpc>
                <a:spcPct val="150000"/>
              </a:lnSpc>
            </a:pPr>
            <a:r>
              <a:rPr lang="zh-CN" altLang="x-none" sz="2200" dirty="0"/>
              <a:t>不适合于发现大小差别很大的簇</a:t>
            </a:r>
          </a:p>
          <a:p>
            <a:pPr lvl="1">
              <a:lnSpc>
                <a:spcPct val="150000"/>
              </a:lnSpc>
            </a:pPr>
            <a:r>
              <a:rPr lang="zh-CN" altLang="x-none" sz="2200" dirty="0"/>
              <a:t>对</a:t>
            </a:r>
            <a:r>
              <a:rPr lang="zh-CN" altLang="en-US" sz="2200" dirty="0"/>
              <a:t>噪</a:t>
            </a:r>
            <a:r>
              <a:rPr lang="zh-CN" altLang="x-none" sz="2200" dirty="0"/>
              <a:t>声和孤立点数据敏感</a:t>
            </a:r>
          </a:p>
          <a:p>
            <a:pPr>
              <a:lnSpc>
                <a:spcPct val="150000"/>
              </a:lnSpc>
            </a:pPr>
            <a:r>
              <a:rPr lang="zh-CN" altLang="x-none" sz="2600" b="1" i="1" dirty="0">
                <a:solidFill>
                  <a:srgbClr val="FF0000"/>
                </a:solidFill>
              </a:rPr>
              <a:t>常常用于其他聚类算法的一个阶段</a:t>
            </a:r>
            <a:r>
              <a:rPr lang="zh-CN" altLang="en-US" sz="2600" b="1" i="1" dirty="0">
                <a:solidFill>
                  <a:srgbClr val="FF0000"/>
                </a:solidFill>
              </a:rPr>
              <a:t>！</a:t>
            </a:r>
            <a:r>
              <a:rPr lang="en-US" altLang="zh-CN" sz="2600" b="1" i="1" dirty="0">
                <a:solidFill>
                  <a:srgbClr val="C00000"/>
                </a:solidFill>
              </a:rPr>
              <a:t>(</a:t>
            </a:r>
            <a:r>
              <a:rPr lang="zh-CN" altLang="en-US" sz="2600" b="1" i="1" dirty="0">
                <a:solidFill>
                  <a:srgbClr val="C00000"/>
                </a:solidFill>
              </a:rPr>
              <a:t>比如</a:t>
            </a:r>
            <a:r>
              <a:rPr lang="zh-Hans" altLang="en-US" sz="2600" b="1" i="1" dirty="0">
                <a:solidFill>
                  <a:srgbClr val="C00000"/>
                </a:solidFill>
              </a:rPr>
              <a:t> </a:t>
            </a:r>
            <a:r>
              <a:rPr lang="en-US" altLang="zh-CN" sz="2600" b="1" i="1" dirty="0">
                <a:solidFill>
                  <a:srgbClr val="C00000"/>
                </a:solidFill>
              </a:rPr>
              <a:t>Spectral</a:t>
            </a:r>
            <a:r>
              <a:rPr lang="zh-Hans" altLang="en-US" sz="2600" b="1" i="1" dirty="0">
                <a:solidFill>
                  <a:srgbClr val="C00000"/>
                </a:solidFill>
              </a:rPr>
              <a:t> </a:t>
            </a:r>
            <a:r>
              <a:rPr lang="en-US" altLang="zh-Hans" sz="2600" b="1" i="1" dirty="0">
                <a:solidFill>
                  <a:srgbClr val="C00000"/>
                </a:solidFill>
              </a:rPr>
              <a:t>Clustering)</a:t>
            </a:r>
            <a:endParaRPr lang="zh-CN" altLang="x-none" sz="2600" b="1" i="1" dirty="0">
              <a:solidFill>
                <a:srgbClr val="C00000"/>
              </a:solidFill>
            </a:endParaRPr>
          </a:p>
        </p:txBody>
      </p:sp>
    </p:spTree>
    <p:custDataLst>
      <p:tags r:id="rId1"/>
    </p:custDataLst>
    <p:extLst>
      <p:ext uri="{BB962C8B-B14F-4D97-AF65-F5344CB8AC3E}">
        <p14:creationId xmlns:p14="http://schemas.microsoft.com/office/powerpoint/2010/main" val="403549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三、密度聚类</a:t>
            </a:r>
          </a:p>
        </p:txBody>
      </p:sp>
    </p:spTree>
    <p:extLst>
      <p:ext uri="{BB962C8B-B14F-4D97-AF65-F5344CB8AC3E}">
        <p14:creationId xmlns:p14="http://schemas.microsoft.com/office/powerpoint/2010/main" val="2227179571"/>
      </p:ext>
    </p:extLst>
  </p:cSld>
  <p:clrMapOvr>
    <a:masterClrMapping/>
  </p:clrMapOvr>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0263" t="6522" r="2968" b="9519"/>
          <a:stretch/>
        </p:blipFill>
        <p:spPr>
          <a:xfrm>
            <a:off x="3889395" y="1801424"/>
            <a:ext cx="4818395" cy="3142908"/>
          </a:xfrm>
          <a:prstGeom prst="rect">
            <a:avLst/>
          </a:prstGeom>
        </p:spPr>
      </p:pic>
    </p:spTree>
    <p:extLst>
      <p:ext uri="{BB962C8B-B14F-4D97-AF65-F5344CB8AC3E}">
        <p14:creationId xmlns:p14="http://schemas.microsoft.com/office/powerpoint/2010/main" val="600270102"/>
      </p:ext>
    </p:extLst>
  </p:cSld>
  <p:clrMapOvr>
    <a:masterClrMapping/>
  </p:clrMapOvr>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1059" t="5778" r="3251" b="6771"/>
          <a:stretch/>
        </p:blipFill>
        <p:spPr>
          <a:xfrm>
            <a:off x="3911296" y="1845227"/>
            <a:ext cx="4807444" cy="3131957"/>
          </a:xfrm>
          <a:prstGeom prst="rect">
            <a:avLst/>
          </a:prstGeom>
        </p:spPr>
      </p:pic>
      <p:sp>
        <p:nvSpPr>
          <p:cNvPr id="4" name="文本框 3"/>
          <p:cNvSpPr txBox="1"/>
          <p:nvPr/>
        </p:nvSpPr>
        <p:spPr>
          <a:xfrm>
            <a:off x="4929730" y="914402"/>
            <a:ext cx="2945037" cy="461665"/>
          </a:xfrm>
          <a:prstGeom prst="rect">
            <a:avLst/>
          </a:prstGeom>
          <a:noFill/>
        </p:spPr>
        <p:txBody>
          <a:bodyPr wrap="none" rtlCol="0">
            <a:spAutoFit/>
          </a:bodyPr>
          <a:lstStyle/>
          <a:p>
            <a:r>
              <a:rPr lang="en-US" altLang="zh-CN" sz="2400" b="1" dirty="0"/>
              <a:t>K-means</a:t>
            </a:r>
            <a:r>
              <a:rPr lang="zh-CN" altLang="en-US" sz="2400" b="1" dirty="0"/>
              <a:t>聚类效果</a:t>
            </a:r>
          </a:p>
        </p:txBody>
      </p:sp>
    </p:spTree>
    <p:custDataLst>
      <p:tags r:id="rId1"/>
    </p:custDataLst>
    <p:extLst>
      <p:ext uri="{BB962C8B-B14F-4D97-AF65-F5344CB8AC3E}">
        <p14:creationId xmlns:p14="http://schemas.microsoft.com/office/powerpoint/2010/main" val="52868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3309" t="7569" r="5177" b="9653"/>
          <a:stretch/>
        </p:blipFill>
        <p:spPr>
          <a:xfrm>
            <a:off x="3922247" y="1812374"/>
            <a:ext cx="4829346" cy="3153858"/>
          </a:xfrm>
          <a:prstGeom prst="rect">
            <a:avLst/>
          </a:prstGeom>
        </p:spPr>
      </p:pic>
      <p:sp>
        <p:nvSpPr>
          <p:cNvPr id="4" name="文本框 3"/>
          <p:cNvSpPr txBox="1"/>
          <p:nvPr/>
        </p:nvSpPr>
        <p:spPr>
          <a:xfrm>
            <a:off x="5316448" y="914400"/>
            <a:ext cx="2040943" cy="461665"/>
          </a:xfrm>
          <a:prstGeom prst="rect">
            <a:avLst/>
          </a:prstGeom>
          <a:noFill/>
        </p:spPr>
        <p:txBody>
          <a:bodyPr wrap="none" rtlCol="0">
            <a:spAutoFit/>
          </a:bodyPr>
          <a:lstStyle/>
          <a:p>
            <a:r>
              <a:rPr lang="zh-CN" altLang="en-US" sz="2400" b="1" dirty="0"/>
              <a:t>密度聚类效果</a:t>
            </a:r>
          </a:p>
        </p:txBody>
      </p:sp>
    </p:spTree>
    <p:custDataLst>
      <p:tags r:id="rId1"/>
    </p:custDataLst>
    <p:extLst>
      <p:ext uri="{BB962C8B-B14F-4D97-AF65-F5344CB8AC3E}">
        <p14:creationId xmlns:p14="http://schemas.microsoft.com/office/powerpoint/2010/main" val="13096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p:txBody>
          <a:bodyPr>
            <a:normAutofit lnSpcReduction="10000"/>
          </a:bodyPr>
          <a:lstStyle/>
          <a:p>
            <a:pPr>
              <a:lnSpc>
                <a:spcPct val="150000"/>
              </a:lnSpc>
            </a:pPr>
            <a:r>
              <a:rPr lang="zh-CN" altLang="en-US" sz="2800" dirty="0"/>
              <a:t>密度聚类的定义</a:t>
            </a:r>
            <a:endParaRPr lang="en-US" altLang="zh-CN" sz="2800" dirty="0"/>
          </a:p>
          <a:p>
            <a:pPr marL="0" indent="0">
              <a:lnSpc>
                <a:spcPct val="150000"/>
              </a:lnSpc>
              <a:buNone/>
            </a:pPr>
            <a:r>
              <a:rPr lang="en-US" altLang="zh-CN" sz="2800" dirty="0"/>
              <a:t>    </a:t>
            </a:r>
            <a:r>
              <a:rPr lang="zh-CN" altLang="en-US" sz="2800" dirty="0"/>
              <a:t>密度聚类也称为“</a:t>
            </a:r>
            <a:r>
              <a:rPr lang="zh-CN" altLang="en-US" sz="2800" dirty="0">
                <a:solidFill>
                  <a:srgbClr val="0B37FF"/>
                </a:solidFill>
              </a:rPr>
              <a:t>基于密度的聚类</a:t>
            </a:r>
            <a:r>
              <a:rPr lang="zh-CN" altLang="en-US" sz="2800" dirty="0"/>
              <a:t>” </a:t>
            </a:r>
            <a:r>
              <a:rPr lang="en-US" altLang="zh-CN" sz="2800" dirty="0"/>
              <a:t>(density-based clustering)</a:t>
            </a:r>
            <a:r>
              <a:rPr lang="zh-CN" altLang="en-US" sz="2800" dirty="0"/>
              <a:t>。</a:t>
            </a:r>
            <a:endParaRPr lang="en-US" altLang="zh-CN" sz="2800" dirty="0"/>
          </a:p>
          <a:p>
            <a:pPr marL="0" indent="0">
              <a:lnSpc>
                <a:spcPct val="150000"/>
              </a:lnSpc>
              <a:buNone/>
            </a:pPr>
            <a:r>
              <a:rPr lang="zh-CN" altLang="en-US" sz="2800" dirty="0"/>
              <a:t>    此类算法</a:t>
            </a:r>
            <a:r>
              <a:rPr lang="zh-CN" altLang="en-US" sz="2800" dirty="0">
                <a:solidFill>
                  <a:srgbClr val="0B37FF"/>
                </a:solidFill>
              </a:rPr>
              <a:t>假设聚类结构能通过样本分布的紧密程度来确定</a:t>
            </a:r>
            <a:r>
              <a:rPr lang="zh-CN" altLang="en-US" sz="2800" dirty="0"/>
              <a:t>。</a:t>
            </a:r>
            <a:endParaRPr lang="en-US" altLang="zh-CN" sz="2800" dirty="0"/>
          </a:p>
          <a:p>
            <a:pPr marL="0" indent="0">
              <a:lnSpc>
                <a:spcPct val="150000"/>
              </a:lnSpc>
              <a:buNone/>
            </a:pPr>
            <a:r>
              <a:rPr lang="en-US" altLang="zh-CN" sz="2800" dirty="0"/>
              <a:t>    </a:t>
            </a:r>
            <a:r>
              <a:rPr lang="zh-CN" altLang="en-US" sz="2800" dirty="0"/>
              <a:t>通常情况下，密度聚类算法</a:t>
            </a:r>
            <a:r>
              <a:rPr lang="zh-CN" altLang="en-US" sz="2800" dirty="0">
                <a:solidFill>
                  <a:srgbClr val="0B37FF"/>
                </a:solidFill>
              </a:rPr>
              <a:t>从样本密度的角度来考察样本之间的可连接性</a:t>
            </a:r>
            <a:r>
              <a:rPr lang="zh-CN" altLang="en-US" sz="2800" dirty="0"/>
              <a:t>，</a:t>
            </a:r>
            <a:r>
              <a:rPr lang="zh-CN" altLang="en-US" sz="2800" dirty="0">
                <a:solidFill>
                  <a:srgbClr val="0B37FF"/>
                </a:solidFill>
              </a:rPr>
              <a:t>并基于可连接样本不断扩展聚类簇来获得最终的聚类结果</a:t>
            </a:r>
            <a:r>
              <a:rPr lang="zh-CN" altLang="en-US" sz="2800" dirty="0"/>
              <a:t>。</a:t>
            </a:r>
            <a:endParaRPr lang="en-US" altLang="zh-CN" sz="2800" dirty="0"/>
          </a:p>
          <a:p>
            <a:pPr marL="0" indent="0">
              <a:lnSpc>
                <a:spcPct val="150000"/>
              </a:lnSpc>
              <a:buNone/>
            </a:pPr>
            <a:r>
              <a:rPr lang="zh-CN" altLang="en-US" sz="2800" dirty="0">
                <a:solidFill>
                  <a:srgbClr val="0B37FF"/>
                </a:solidFill>
              </a:rPr>
              <a:t>    </a:t>
            </a:r>
            <a:r>
              <a:rPr lang="en-US" altLang="zh-CN" sz="2800" dirty="0">
                <a:solidFill>
                  <a:srgbClr val="0B37FF"/>
                </a:solidFill>
              </a:rPr>
              <a:t>DBSCAN</a:t>
            </a:r>
            <a:r>
              <a:rPr lang="x-none" altLang="zh-CN" sz="2800" dirty="0">
                <a:solidFill>
                  <a:srgbClr val="0B37FF"/>
                </a:solidFill>
              </a:rPr>
              <a:t>(Density-Based Spatial Clustering of Applications </a:t>
            </a:r>
            <a:r>
              <a:rPr lang="x-none" altLang="zh-CN" sz="2800" dirty="0">
                <a:solidFill>
                  <a:srgbClr val="FF0000"/>
                </a:solidFill>
              </a:rPr>
              <a:t>with Noise</a:t>
            </a:r>
            <a:r>
              <a:rPr lang="x-none" altLang="zh-CN" sz="2800" dirty="0">
                <a:solidFill>
                  <a:srgbClr val="0B37FF"/>
                </a:solidFill>
              </a:rPr>
              <a:t>)</a:t>
            </a:r>
          </a:p>
        </p:txBody>
      </p:sp>
    </p:spTree>
    <p:custDataLst>
      <p:tags r:id="rId1"/>
    </p:custDataLst>
    <p:extLst>
      <p:ext uri="{BB962C8B-B14F-4D97-AF65-F5344CB8AC3E}">
        <p14:creationId xmlns:p14="http://schemas.microsoft.com/office/powerpoint/2010/main" val="353433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x-none" altLang="zh-CN" dirty="0"/>
              <a:t>DBSCAN</a:t>
            </a:r>
            <a:endParaRPr lang="zh-CN" altLang="x-none" dirty="0"/>
          </a:p>
        </p:txBody>
      </p:sp>
      <p:sp>
        <p:nvSpPr>
          <p:cNvPr id="25603" name="Rectangle 3"/>
          <p:cNvSpPr>
            <a:spLocks noGrp="1" noChangeArrowheads="1"/>
          </p:cNvSpPr>
          <p:nvPr>
            <p:ph idx="1"/>
          </p:nvPr>
        </p:nvSpPr>
        <p:spPr/>
        <p:txBody>
          <a:bodyPr>
            <a:normAutofit/>
          </a:bodyPr>
          <a:lstStyle/>
          <a:p>
            <a:pPr>
              <a:lnSpc>
                <a:spcPct val="90000"/>
              </a:lnSpc>
            </a:pPr>
            <a:r>
              <a:rPr lang="zh-CN" altLang="x-none" sz="2800" dirty="0"/>
              <a:t>对象的</a:t>
            </a:r>
            <a:r>
              <a:rPr lang="x-none" altLang="zh-CN" sz="2800" dirty="0">
                <a:solidFill>
                  <a:srgbClr val="FF0000"/>
                </a:solidFill>
              </a:rPr>
              <a:t>ε-</a:t>
            </a:r>
            <a:r>
              <a:rPr lang="zh-CN" altLang="en-US" sz="2800" dirty="0">
                <a:solidFill>
                  <a:srgbClr val="FF0000"/>
                </a:solidFill>
              </a:rPr>
              <a:t>邻</a:t>
            </a:r>
            <a:r>
              <a:rPr lang="zh-CN" altLang="x-none" sz="2800" dirty="0">
                <a:solidFill>
                  <a:srgbClr val="FF0000"/>
                </a:solidFill>
              </a:rPr>
              <a:t>域</a:t>
            </a:r>
            <a:r>
              <a:rPr lang="zh-CN" altLang="x-none" sz="2800" dirty="0"/>
              <a:t>：给定对象在</a:t>
            </a:r>
            <a:r>
              <a:rPr lang="zh-CN" altLang="x-none" sz="2800" dirty="0">
                <a:solidFill>
                  <a:srgbClr val="C00000"/>
                </a:solidFill>
              </a:rPr>
              <a:t>半径</a:t>
            </a:r>
            <a:r>
              <a:rPr lang="zh-CN" altLang="en-US" sz="2800" dirty="0">
                <a:solidFill>
                  <a:srgbClr val="C00000"/>
                </a:solidFill>
              </a:rPr>
              <a:t> </a:t>
            </a:r>
            <a:r>
              <a:rPr lang="x-none" altLang="zh-CN" sz="2800" dirty="0">
                <a:solidFill>
                  <a:srgbClr val="C00000"/>
                </a:solidFill>
              </a:rPr>
              <a:t>ε</a:t>
            </a:r>
            <a:r>
              <a:rPr lang="zh-CN" altLang="en-US" sz="2800" dirty="0">
                <a:solidFill>
                  <a:srgbClr val="C00000"/>
                </a:solidFill>
              </a:rPr>
              <a:t> </a:t>
            </a:r>
            <a:r>
              <a:rPr lang="zh-CN" altLang="x-none" sz="2800" dirty="0">
                <a:solidFill>
                  <a:srgbClr val="C00000"/>
                </a:solidFill>
              </a:rPr>
              <a:t>内</a:t>
            </a:r>
            <a:r>
              <a:rPr lang="zh-CN" altLang="x-none" sz="2800" dirty="0"/>
              <a:t>的区域。</a:t>
            </a:r>
          </a:p>
          <a:p>
            <a:r>
              <a:rPr lang="zh-CN" altLang="x-none" sz="2800" dirty="0">
                <a:solidFill>
                  <a:srgbClr val="FF0000"/>
                </a:solidFill>
              </a:rPr>
              <a:t>核心对象</a:t>
            </a:r>
            <a:r>
              <a:rPr lang="zh-CN" altLang="x-none" sz="2800" dirty="0"/>
              <a:t>：如果一个对象的</a:t>
            </a:r>
            <a:r>
              <a:rPr lang="x-none" altLang="zh-CN" sz="2800" dirty="0"/>
              <a:t>ε-</a:t>
            </a:r>
            <a:r>
              <a:rPr lang="zh-CN" altLang="x-none" sz="2800" dirty="0"/>
              <a:t>临域</a:t>
            </a:r>
            <a:r>
              <a:rPr lang="zh-CN" altLang="x-none" sz="2800" dirty="0">
                <a:solidFill>
                  <a:srgbClr val="FF0000"/>
                </a:solidFill>
              </a:rPr>
              <a:t>至少包含最小数目</a:t>
            </a:r>
            <a:r>
              <a:rPr lang="zh-CN" altLang="en-US" sz="2800" dirty="0">
                <a:solidFill>
                  <a:srgbClr val="FF0000"/>
                </a:solidFill>
              </a:rPr>
              <a:t> </a:t>
            </a:r>
            <a:r>
              <a:rPr lang="en-US" altLang="zh-CN" sz="2800" dirty="0" err="1">
                <a:solidFill>
                  <a:srgbClr val="FF0000"/>
                </a:solidFill>
                <a:latin typeface="Times New Roman" charset="0"/>
                <a:ea typeface="Times New Roman" charset="0"/>
                <a:cs typeface="Times New Roman" charset="0"/>
              </a:rPr>
              <a:t>minPts</a:t>
            </a:r>
            <a:r>
              <a:rPr lang="zh-CN" altLang="en-US" sz="2800" dirty="0">
                <a:solidFill>
                  <a:srgbClr val="FF0000"/>
                </a:solidFill>
                <a:latin typeface="Times New Roman" charset="0"/>
                <a:ea typeface="Times New Roman" charset="0"/>
                <a:cs typeface="Times New Roman" charset="0"/>
              </a:rPr>
              <a:t> </a:t>
            </a:r>
            <a:r>
              <a:rPr lang="zh-CN" altLang="x-none" sz="2800" dirty="0">
                <a:solidFill>
                  <a:srgbClr val="FF0000"/>
                </a:solidFill>
              </a:rPr>
              <a:t>个对象</a:t>
            </a:r>
            <a:r>
              <a:rPr lang="zh-CN" altLang="x-none" sz="2800" dirty="0"/>
              <a:t>，则称该对象为核心对象。</a:t>
            </a:r>
          </a:p>
          <a:p>
            <a:pPr>
              <a:lnSpc>
                <a:spcPct val="90000"/>
              </a:lnSpc>
            </a:pPr>
            <a:r>
              <a:rPr lang="zh-CN" altLang="x-none" sz="2800" dirty="0">
                <a:solidFill>
                  <a:srgbClr val="FF0000"/>
                </a:solidFill>
              </a:rPr>
              <a:t>密度</a:t>
            </a:r>
            <a:r>
              <a:rPr lang="zh-CN" altLang="en-US" sz="2800" dirty="0">
                <a:solidFill>
                  <a:srgbClr val="FF0000"/>
                </a:solidFill>
              </a:rPr>
              <a:t>直</a:t>
            </a:r>
            <a:r>
              <a:rPr lang="zh-CN" altLang="x-none" sz="2800" dirty="0">
                <a:solidFill>
                  <a:srgbClr val="FF0000"/>
                </a:solidFill>
              </a:rPr>
              <a:t>达</a:t>
            </a:r>
            <a:r>
              <a:rPr lang="zh-CN" altLang="x-none" sz="2800" dirty="0"/>
              <a:t>：给定一个对象集合</a:t>
            </a:r>
            <a:r>
              <a:rPr lang="zh-CN" altLang="en-US" sz="2800" dirty="0"/>
              <a:t> </a:t>
            </a:r>
            <a:r>
              <a:rPr lang="x-none" altLang="zh-CN" sz="2800" dirty="0"/>
              <a:t>D</a:t>
            </a:r>
            <a:r>
              <a:rPr lang="zh-CN" altLang="x-none" sz="2800" dirty="0"/>
              <a:t>，如果</a:t>
            </a:r>
            <a:r>
              <a:rPr lang="zh-CN" altLang="en-US" sz="2800" dirty="0"/>
              <a:t> </a:t>
            </a:r>
            <a:r>
              <a:rPr lang="x-none" altLang="zh-CN" sz="2800" dirty="0"/>
              <a:t>p</a:t>
            </a:r>
            <a:r>
              <a:rPr lang="zh-CN" altLang="en-US" sz="2800" dirty="0"/>
              <a:t> </a:t>
            </a:r>
            <a:r>
              <a:rPr lang="zh-CN" altLang="x-none" sz="2800" dirty="0"/>
              <a:t>是在</a:t>
            </a:r>
            <a:r>
              <a:rPr lang="zh-CN" altLang="en-US" sz="2800" dirty="0"/>
              <a:t> </a:t>
            </a:r>
            <a:r>
              <a:rPr lang="x-none" altLang="zh-CN" sz="2800" dirty="0"/>
              <a:t>q</a:t>
            </a:r>
            <a:r>
              <a:rPr lang="zh-CN" altLang="en-US" sz="2800" dirty="0"/>
              <a:t> </a:t>
            </a:r>
            <a:r>
              <a:rPr lang="zh-CN" altLang="x-none" sz="2800" dirty="0"/>
              <a:t>的</a:t>
            </a:r>
            <a:r>
              <a:rPr lang="x-none" altLang="zh-CN" sz="2800" dirty="0">
                <a:solidFill>
                  <a:srgbClr val="FF0000"/>
                </a:solidFill>
              </a:rPr>
              <a:t>ε-</a:t>
            </a:r>
            <a:r>
              <a:rPr lang="zh-CN" altLang="x-none" sz="2800" dirty="0">
                <a:solidFill>
                  <a:srgbClr val="FF0000"/>
                </a:solidFill>
              </a:rPr>
              <a:t>邻域内</a:t>
            </a:r>
            <a:r>
              <a:rPr lang="zh-CN" altLang="x-none" sz="2800" dirty="0"/>
              <a:t>，而</a:t>
            </a:r>
            <a:r>
              <a:rPr lang="zh-CN" altLang="en-US" sz="2800" dirty="0"/>
              <a:t> </a:t>
            </a:r>
            <a:r>
              <a:rPr lang="x-none" altLang="zh-CN" sz="2800" dirty="0">
                <a:solidFill>
                  <a:srgbClr val="FF0000"/>
                </a:solidFill>
              </a:rPr>
              <a:t>q</a:t>
            </a:r>
            <a:r>
              <a:rPr lang="zh-CN" altLang="en-US" sz="2800" dirty="0">
                <a:solidFill>
                  <a:srgbClr val="FF0000"/>
                </a:solidFill>
              </a:rPr>
              <a:t> </a:t>
            </a:r>
            <a:r>
              <a:rPr lang="zh-CN" altLang="x-none" sz="2800" dirty="0">
                <a:solidFill>
                  <a:srgbClr val="FF0000"/>
                </a:solidFill>
              </a:rPr>
              <a:t>是一个核心对象</a:t>
            </a:r>
            <a:r>
              <a:rPr lang="zh-CN" altLang="x-none" sz="2800" dirty="0"/>
              <a:t>，我们说</a:t>
            </a:r>
            <a:r>
              <a:rPr lang="zh-CN" altLang="x-none" sz="2800" dirty="0">
                <a:solidFill>
                  <a:srgbClr val="0B37FF"/>
                </a:solidFill>
              </a:rPr>
              <a:t>对象</a:t>
            </a:r>
            <a:r>
              <a:rPr lang="zh-CN" altLang="en-US" sz="2800" dirty="0">
                <a:solidFill>
                  <a:srgbClr val="0B37FF"/>
                </a:solidFill>
              </a:rPr>
              <a:t> </a:t>
            </a:r>
            <a:r>
              <a:rPr lang="x-none" altLang="zh-CN" sz="2800" dirty="0">
                <a:solidFill>
                  <a:srgbClr val="0B37FF"/>
                </a:solidFill>
              </a:rPr>
              <a:t>p</a:t>
            </a:r>
            <a:r>
              <a:rPr lang="zh-CN" altLang="en-US" sz="2800" dirty="0">
                <a:solidFill>
                  <a:srgbClr val="0B37FF"/>
                </a:solidFill>
              </a:rPr>
              <a:t> </a:t>
            </a:r>
            <a:r>
              <a:rPr lang="zh-CN" altLang="x-none" sz="2800" dirty="0">
                <a:solidFill>
                  <a:srgbClr val="0B37FF"/>
                </a:solidFill>
              </a:rPr>
              <a:t>从</a:t>
            </a:r>
            <a:r>
              <a:rPr lang="zh-CN" altLang="x-none" sz="2800" dirty="0">
                <a:solidFill>
                  <a:srgbClr val="FF0000"/>
                </a:solidFill>
              </a:rPr>
              <a:t>对象</a:t>
            </a:r>
            <a:r>
              <a:rPr lang="zh-CN" altLang="en-US" sz="2800" dirty="0">
                <a:solidFill>
                  <a:srgbClr val="FF0000"/>
                </a:solidFill>
              </a:rPr>
              <a:t> </a:t>
            </a:r>
            <a:r>
              <a:rPr lang="x-none" altLang="zh-CN" sz="2800" dirty="0">
                <a:solidFill>
                  <a:srgbClr val="FF0000"/>
                </a:solidFill>
              </a:rPr>
              <a:t>q</a:t>
            </a:r>
            <a:r>
              <a:rPr lang="zh-CN" altLang="en-US" sz="2800" dirty="0">
                <a:solidFill>
                  <a:srgbClr val="0B37FF"/>
                </a:solidFill>
              </a:rPr>
              <a:t> </a:t>
            </a:r>
            <a:r>
              <a:rPr lang="zh-CN" altLang="x-none" sz="2800" dirty="0">
                <a:solidFill>
                  <a:srgbClr val="FF0000"/>
                </a:solidFill>
              </a:rPr>
              <a:t>出发</a:t>
            </a:r>
            <a:r>
              <a:rPr lang="zh-CN" altLang="x-none" sz="2800" dirty="0">
                <a:solidFill>
                  <a:srgbClr val="0B37FF"/>
                </a:solidFill>
              </a:rPr>
              <a:t>是直接密度可达的</a:t>
            </a:r>
            <a:r>
              <a:rPr lang="zh-CN" altLang="x-none" sz="2800" dirty="0"/>
              <a:t>。</a:t>
            </a:r>
          </a:p>
        </p:txBody>
      </p:sp>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640" y="3588246"/>
            <a:ext cx="280828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5605" name="Text Box 5"/>
          <p:cNvSpPr txBox="1">
            <a:spLocks noChangeArrowheads="1"/>
          </p:cNvSpPr>
          <p:nvPr/>
        </p:nvSpPr>
        <p:spPr bwMode="auto">
          <a:xfrm>
            <a:off x="1784351" y="4034886"/>
            <a:ext cx="520879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buClr>
                <a:schemeClr val="accent2"/>
              </a:buClr>
            </a:pPr>
            <a:r>
              <a:rPr lang="zh-CN" altLang="x-none" sz="2800" dirty="0">
                <a:latin typeface="Times New Roman" charset="0"/>
                <a:ea typeface="华文新魏" charset="-122"/>
              </a:rPr>
              <a:t>如图</a:t>
            </a:r>
            <a:r>
              <a:rPr lang="x-none" altLang="zh-CN" sz="2800" dirty="0">
                <a:latin typeface="Times New Roman" charset="0"/>
                <a:ea typeface="华文新魏" charset="-122"/>
              </a:rPr>
              <a:t>ε=1cm</a:t>
            </a:r>
            <a:r>
              <a:rPr lang="zh-CN" altLang="x-none" sz="2800" dirty="0">
                <a:latin typeface="Times New Roman" charset="0"/>
                <a:ea typeface="华文新魏" charset="-122"/>
              </a:rPr>
              <a:t>，</a:t>
            </a:r>
            <a:r>
              <a:rPr lang="en-US" altLang="zh-CN" sz="2800" dirty="0">
                <a:latin typeface="Times New Roman" charset="0"/>
                <a:ea typeface="Times New Roman" charset="0"/>
                <a:cs typeface="Times New Roman" charset="0"/>
              </a:rPr>
              <a:t> </a:t>
            </a:r>
            <a:r>
              <a:rPr lang="en-US" altLang="zh-CN" sz="2800" dirty="0" err="1">
                <a:latin typeface="Times New Roman" charset="0"/>
                <a:ea typeface="Times New Roman" charset="0"/>
                <a:cs typeface="Times New Roman" charset="0"/>
              </a:rPr>
              <a:t>minPts</a:t>
            </a:r>
            <a:r>
              <a:rPr lang="en-US" altLang="zh-CN" sz="2800" dirty="0">
                <a:latin typeface="Times New Roman" charset="0"/>
                <a:ea typeface="Times New Roman" charset="0"/>
                <a:cs typeface="Times New Roman" charset="0"/>
              </a:rPr>
              <a:t> </a:t>
            </a:r>
            <a:r>
              <a:rPr lang="x-none" altLang="zh-CN" sz="2800" dirty="0">
                <a:latin typeface="Times New Roman" charset="0"/>
                <a:ea typeface="华文新魏" charset="-122"/>
              </a:rPr>
              <a:t>=</a:t>
            </a:r>
            <a:r>
              <a:rPr lang="zh-CN" altLang="en-US" sz="2800" dirty="0">
                <a:latin typeface="Times New Roman" charset="0"/>
                <a:ea typeface="华文新魏" charset="-122"/>
              </a:rPr>
              <a:t> </a:t>
            </a:r>
            <a:r>
              <a:rPr lang="x-none" altLang="zh-CN" sz="2800" dirty="0">
                <a:latin typeface="Times New Roman" charset="0"/>
                <a:ea typeface="华文新魏" charset="-122"/>
              </a:rPr>
              <a:t>5</a:t>
            </a:r>
            <a:r>
              <a:rPr lang="zh-CN" altLang="x-none" sz="2800" dirty="0">
                <a:latin typeface="Times New Roman" charset="0"/>
                <a:ea typeface="华文新魏" charset="-122"/>
              </a:rPr>
              <a:t>，</a:t>
            </a:r>
            <a:r>
              <a:rPr lang="x-none" altLang="zh-CN" sz="2800" dirty="0">
                <a:solidFill>
                  <a:srgbClr val="FF0000"/>
                </a:solidFill>
                <a:latin typeface="Times New Roman" charset="0"/>
                <a:ea typeface="华文新魏" charset="-122"/>
              </a:rPr>
              <a:t>q</a:t>
            </a:r>
            <a:r>
              <a:rPr lang="zh-CN" altLang="en-US" sz="2800" dirty="0">
                <a:latin typeface="Times New Roman" charset="0"/>
                <a:ea typeface="华文新魏" charset="-122"/>
              </a:rPr>
              <a:t> </a:t>
            </a:r>
            <a:r>
              <a:rPr lang="zh-CN" altLang="x-none" sz="2800" dirty="0">
                <a:latin typeface="Times New Roman" charset="0"/>
                <a:ea typeface="华文新魏" charset="-122"/>
              </a:rPr>
              <a:t>是一个</a:t>
            </a:r>
            <a:r>
              <a:rPr lang="zh-CN" altLang="x-none" sz="2800" dirty="0">
                <a:solidFill>
                  <a:srgbClr val="FF0000"/>
                </a:solidFill>
                <a:latin typeface="Times New Roman" charset="0"/>
                <a:ea typeface="华文新魏" charset="-122"/>
              </a:rPr>
              <a:t>核心对象</a:t>
            </a:r>
            <a:r>
              <a:rPr lang="zh-CN" altLang="x-none" sz="2800" dirty="0">
                <a:latin typeface="Times New Roman" charset="0"/>
                <a:ea typeface="华文新魏" charset="-122"/>
              </a:rPr>
              <a:t>，从对象</a:t>
            </a:r>
            <a:r>
              <a:rPr lang="zh-CN" altLang="en-US" sz="2800" dirty="0">
                <a:latin typeface="Times New Roman" charset="0"/>
                <a:ea typeface="华文新魏" charset="-122"/>
              </a:rPr>
              <a:t> </a:t>
            </a:r>
            <a:r>
              <a:rPr lang="x-none" altLang="zh-CN" sz="2800" dirty="0">
                <a:solidFill>
                  <a:srgbClr val="FF0000"/>
                </a:solidFill>
                <a:latin typeface="Times New Roman" charset="0"/>
                <a:ea typeface="华文新魏" charset="-122"/>
              </a:rPr>
              <a:t>q</a:t>
            </a:r>
            <a:r>
              <a:rPr lang="zh-CN" altLang="en-US" sz="2800" dirty="0">
                <a:latin typeface="Times New Roman" charset="0"/>
                <a:ea typeface="华文新魏" charset="-122"/>
              </a:rPr>
              <a:t> </a:t>
            </a:r>
            <a:r>
              <a:rPr lang="zh-CN" altLang="x-none" sz="2800" dirty="0">
                <a:latin typeface="Times New Roman" charset="0"/>
                <a:ea typeface="华文新魏" charset="-122"/>
              </a:rPr>
              <a:t>出发到对象</a:t>
            </a:r>
            <a:r>
              <a:rPr lang="zh-CN" altLang="en-US" sz="2800" dirty="0">
                <a:latin typeface="Times New Roman" charset="0"/>
                <a:ea typeface="华文新魏" charset="-122"/>
              </a:rPr>
              <a:t> </a:t>
            </a:r>
            <a:r>
              <a:rPr lang="x-none" altLang="zh-CN" sz="2800" dirty="0">
                <a:solidFill>
                  <a:srgbClr val="FF0000"/>
                </a:solidFill>
                <a:latin typeface="Times New Roman" charset="0"/>
                <a:ea typeface="华文新魏" charset="-122"/>
              </a:rPr>
              <a:t>p</a:t>
            </a:r>
            <a:r>
              <a:rPr lang="zh-CN" altLang="en-US" sz="2800" dirty="0">
                <a:latin typeface="Times New Roman" charset="0"/>
                <a:ea typeface="华文新魏" charset="-122"/>
              </a:rPr>
              <a:t> </a:t>
            </a:r>
            <a:r>
              <a:rPr lang="zh-CN" altLang="x-none" sz="2800" dirty="0">
                <a:latin typeface="Times New Roman" charset="0"/>
                <a:ea typeface="华文新魏" charset="-122"/>
              </a:rPr>
              <a:t>是</a:t>
            </a:r>
            <a:r>
              <a:rPr lang="zh-CN" altLang="x-none" sz="2800" dirty="0">
                <a:solidFill>
                  <a:srgbClr val="FF0000"/>
                </a:solidFill>
                <a:latin typeface="Times New Roman" charset="0"/>
                <a:ea typeface="华文新魏" charset="-122"/>
              </a:rPr>
              <a:t>直接密度可达的</a:t>
            </a:r>
            <a:r>
              <a:rPr lang="zh-CN" altLang="x-none" sz="2800" dirty="0">
                <a:latin typeface="Times New Roman" charset="0"/>
                <a:ea typeface="华文新魏" charset="-122"/>
              </a:rPr>
              <a:t>。</a:t>
            </a:r>
          </a:p>
          <a:p>
            <a:pPr>
              <a:spcBef>
                <a:spcPct val="50000"/>
              </a:spcBef>
            </a:pPr>
            <a:endParaRPr lang="zh-CN" altLang="x-none" sz="2800" dirty="0"/>
          </a:p>
        </p:txBody>
      </p:sp>
    </p:spTree>
    <p:custDataLst>
      <p:tags r:id="rId1"/>
    </p:custDataLst>
    <p:extLst>
      <p:ext uri="{BB962C8B-B14F-4D97-AF65-F5344CB8AC3E}">
        <p14:creationId xmlns:p14="http://schemas.microsoft.com/office/powerpoint/2010/main" val="20825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本章内容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761513753"/>
              </p:ext>
            </p:extLst>
          </p:nvPr>
        </p:nvGraphicFramePr>
        <p:xfrm>
          <a:off x="347133" y="1158539"/>
          <a:ext cx="1148926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386400"/>
      </p:ext>
    </p:extLst>
  </p:cSld>
  <p:clrMapOvr>
    <a:masterClrMapping/>
  </p:clrMapOvr>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x-none" altLang="zh-CN" dirty="0"/>
              <a:t>DBSCAN</a:t>
            </a:r>
            <a:endParaRPr lang="zh-CN" altLang="x-none" dirty="0"/>
          </a:p>
        </p:txBody>
      </p:sp>
      <p:sp>
        <p:nvSpPr>
          <p:cNvPr id="26627" name="Rectangle 3"/>
          <p:cNvSpPr>
            <a:spLocks noGrp="1" noChangeArrowheads="1"/>
          </p:cNvSpPr>
          <p:nvPr>
            <p:ph idx="1"/>
          </p:nvPr>
        </p:nvSpPr>
        <p:spPr>
          <a:xfrm>
            <a:off x="347133" y="1158539"/>
            <a:ext cx="11489267" cy="4930775"/>
          </a:xfrm>
        </p:spPr>
        <p:txBody>
          <a:bodyPr>
            <a:noAutofit/>
          </a:bodyPr>
          <a:lstStyle/>
          <a:p>
            <a:pPr>
              <a:lnSpc>
                <a:spcPct val="100000"/>
              </a:lnSpc>
            </a:pPr>
            <a:r>
              <a:rPr lang="zh-CN" altLang="x-none" sz="2400" dirty="0">
                <a:solidFill>
                  <a:srgbClr val="C00000"/>
                </a:solidFill>
              </a:rPr>
              <a:t>密度可达</a:t>
            </a:r>
            <a:r>
              <a:rPr lang="zh-CN" altLang="x-none" sz="2400" dirty="0"/>
              <a:t>：如果存在一个</a:t>
            </a:r>
            <a:r>
              <a:rPr lang="zh-CN" altLang="x-none" sz="2400" dirty="0">
                <a:solidFill>
                  <a:srgbClr val="FF0000"/>
                </a:solidFill>
              </a:rPr>
              <a:t>对象链</a:t>
            </a:r>
            <a:r>
              <a:rPr lang="zh-CN" altLang="en-US" sz="2400" dirty="0"/>
              <a:t> </a:t>
            </a:r>
            <a:r>
              <a:rPr lang="x-none" altLang="zh-CN" sz="2400" dirty="0"/>
              <a:t>p</a:t>
            </a:r>
            <a:r>
              <a:rPr lang="x-none" altLang="zh-CN" sz="2400" baseline="-25000" dirty="0"/>
              <a:t>1</a:t>
            </a:r>
            <a:r>
              <a:rPr lang="zh-CN" altLang="x-none" sz="2400" dirty="0"/>
              <a:t>，</a:t>
            </a:r>
            <a:r>
              <a:rPr lang="x-none" altLang="zh-CN" sz="2400" dirty="0"/>
              <a:t>p</a:t>
            </a:r>
            <a:r>
              <a:rPr lang="x-none" altLang="zh-CN" sz="2400" baseline="-25000" dirty="0"/>
              <a:t>2</a:t>
            </a:r>
            <a:r>
              <a:rPr lang="zh-CN" altLang="x-none" sz="2400" dirty="0"/>
              <a:t>，</a:t>
            </a:r>
            <a:r>
              <a:rPr lang="x-none" altLang="zh-CN" sz="2400" dirty="0"/>
              <a:t>…</a:t>
            </a:r>
            <a:r>
              <a:rPr lang="zh-CN" altLang="x-none" sz="2400" dirty="0"/>
              <a:t>，</a:t>
            </a:r>
            <a:r>
              <a:rPr lang="x-none" altLang="zh-CN" sz="2400" dirty="0"/>
              <a:t>p</a:t>
            </a:r>
            <a:r>
              <a:rPr lang="x-none" altLang="zh-CN" sz="2400" baseline="-25000" dirty="0"/>
              <a:t>n</a:t>
            </a:r>
            <a:r>
              <a:rPr lang="zh-CN" altLang="x-none" sz="2400" dirty="0"/>
              <a:t>，</a:t>
            </a:r>
            <a:r>
              <a:rPr lang="x-none" altLang="zh-CN" sz="2400" dirty="0"/>
              <a:t>p</a:t>
            </a:r>
            <a:r>
              <a:rPr lang="x-none" altLang="zh-CN" sz="2400" baseline="-25000" dirty="0"/>
              <a:t>1</a:t>
            </a:r>
            <a:r>
              <a:rPr lang="x-none" altLang="zh-CN" sz="2400" dirty="0"/>
              <a:t>=</a:t>
            </a:r>
            <a:r>
              <a:rPr lang="x-none" altLang="zh-CN" sz="2400" dirty="0">
                <a:solidFill>
                  <a:srgbClr val="FF0000"/>
                </a:solidFill>
              </a:rPr>
              <a:t>q</a:t>
            </a:r>
            <a:r>
              <a:rPr lang="zh-CN" altLang="x-none" sz="2400" dirty="0"/>
              <a:t>，</a:t>
            </a:r>
            <a:r>
              <a:rPr lang="x-none" altLang="zh-CN" sz="2400" dirty="0"/>
              <a:t>p</a:t>
            </a:r>
            <a:r>
              <a:rPr lang="x-none" altLang="zh-CN" sz="2400" baseline="-25000" dirty="0"/>
              <a:t>n</a:t>
            </a:r>
            <a:r>
              <a:rPr lang="x-none" altLang="zh-CN" sz="2400" dirty="0"/>
              <a:t>=</a:t>
            </a:r>
            <a:r>
              <a:rPr lang="x-none" altLang="zh-CN" sz="2400" dirty="0">
                <a:solidFill>
                  <a:srgbClr val="FF0000"/>
                </a:solidFill>
              </a:rPr>
              <a:t>p</a:t>
            </a:r>
            <a:r>
              <a:rPr lang="zh-CN" altLang="x-none" sz="2400" dirty="0"/>
              <a:t>，对</a:t>
            </a:r>
            <a:r>
              <a:rPr lang="zh-CN" altLang="en-US" sz="2400" dirty="0"/>
              <a:t> </a:t>
            </a:r>
            <a:r>
              <a:rPr lang="x-none" altLang="zh-CN" sz="2400" dirty="0"/>
              <a:t>p</a:t>
            </a:r>
            <a:r>
              <a:rPr lang="x-none" altLang="zh-CN" sz="2400" baseline="-25000" dirty="0"/>
              <a:t>i</a:t>
            </a:r>
            <a:r>
              <a:rPr lang="x-none" altLang="zh-CN" sz="2400" dirty="0"/>
              <a:t>∈D</a:t>
            </a:r>
            <a:r>
              <a:rPr lang="zh-CN" altLang="x-none" sz="2400" dirty="0"/>
              <a:t>，</a:t>
            </a:r>
            <a:r>
              <a:rPr lang="x-none" altLang="zh-CN" sz="2400" dirty="0"/>
              <a:t>(1&lt;=i&lt;=n)</a:t>
            </a:r>
            <a:r>
              <a:rPr lang="zh-CN" altLang="x-none" sz="2400" dirty="0"/>
              <a:t>，</a:t>
            </a:r>
            <a:r>
              <a:rPr lang="x-none" altLang="zh-CN" sz="2400" dirty="0">
                <a:solidFill>
                  <a:srgbClr val="C00000"/>
                </a:solidFill>
              </a:rPr>
              <a:t>p</a:t>
            </a:r>
            <a:r>
              <a:rPr lang="x-none" altLang="zh-CN" sz="2400" baseline="-25000" dirty="0">
                <a:solidFill>
                  <a:srgbClr val="C00000"/>
                </a:solidFill>
              </a:rPr>
              <a:t>i+1</a:t>
            </a:r>
            <a:r>
              <a:rPr lang="zh-CN" altLang="en-US" sz="2400" baseline="-25000" dirty="0">
                <a:solidFill>
                  <a:srgbClr val="C00000"/>
                </a:solidFill>
              </a:rPr>
              <a:t> </a:t>
            </a:r>
            <a:r>
              <a:rPr lang="zh-CN" altLang="x-none" sz="2400" dirty="0">
                <a:solidFill>
                  <a:srgbClr val="C00000"/>
                </a:solidFill>
              </a:rPr>
              <a:t>是从</a:t>
            </a:r>
            <a:r>
              <a:rPr lang="zh-CN" altLang="en-US" sz="2400" dirty="0">
                <a:solidFill>
                  <a:srgbClr val="C00000"/>
                </a:solidFill>
              </a:rPr>
              <a:t> </a:t>
            </a:r>
            <a:r>
              <a:rPr lang="x-none" altLang="zh-CN" sz="2400" dirty="0">
                <a:solidFill>
                  <a:srgbClr val="C00000"/>
                </a:solidFill>
              </a:rPr>
              <a:t>p</a:t>
            </a:r>
            <a:r>
              <a:rPr lang="x-none" altLang="zh-CN" sz="2400" baseline="-25000" dirty="0">
                <a:solidFill>
                  <a:srgbClr val="C00000"/>
                </a:solidFill>
              </a:rPr>
              <a:t>i</a:t>
            </a:r>
            <a:r>
              <a:rPr lang="zh-CN" altLang="en-US" sz="2400" baseline="-25000" dirty="0">
                <a:solidFill>
                  <a:srgbClr val="C00000"/>
                </a:solidFill>
              </a:rPr>
              <a:t> </a:t>
            </a:r>
            <a:r>
              <a:rPr lang="zh-CN" altLang="x-none" sz="2400" dirty="0">
                <a:solidFill>
                  <a:srgbClr val="C00000"/>
                </a:solidFill>
              </a:rPr>
              <a:t>关于</a:t>
            </a:r>
            <a:r>
              <a:rPr lang="zh-CN" altLang="en-US" sz="2400" dirty="0">
                <a:solidFill>
                  <a:srgbClr val="C00000"/>
                </a:solidFill>
              </a:rPr>
              <a:t> </a:t>
            </a:r>
            <a:r>
              <a:rPr lang="x-none" altLang="zh-CN" sz="2400" dirty="0">
                <a:solidFill>
                  <a:srgbClr val="C00000"/>
                </a:solidFill>
              </a:rPr>
              <a:t>ε</a:t>
            </a:r>
            <a:r>
              <a:rPr lang="zh-CN" altLang="en-US" sz="2400" dirty="0">
                <a:solidFill>
                  <a:srgbClr val="C00000"/>
                </a:solidFill>
              </a:rPr>
              <a:t> </a:t>
            </a:r>
            <a:r>
              <a:rPr lang="zh-CN" altLang="x-none" sz="2400" dirty="0">
                <a:solidFill>
                  <a:srgbClr val="C00000"/>
                </a:solidFill>
              </a:rPr>
              <a:t>直接密度可达的</a:t>
            </a:r>
            <a:r>
              <a:rPr lang="zh-CN" altLang="x-none" sz="2400" dirty="0"/>
              <a:t>，则对象</a:t>
            </a:r>
            <a:r>
              <a:rPr lang="zh-CN" altLang="en-US" sz="2400" dirty="0"/>
              <a:t> </a:t>
            </a:r>
            <a:r>
              <a:rPr lang="x-none" altLang="zh-CN" sz="2400" dirty="0">
                <a:solidFill>
                  <a:srgbClr val="FF0000"/>
                </a:solidFill>
              </a:rPr>
              <a:t>p</a:t>
            </a:r>
            <a:r>
              <a:rPr lang="zh-CN" altLang="en-US" sz="2400" dirty="0"/>
              <a:t> </a:t>
            </a:r>
            <a:r>
              <a:rPr lang="zh-CN" altLang="x-none" sz="2400" dirty="0"/>
              <a:t>是从</a:t>
            </a:r>
            <a:r>
              <a:rPr lang="zh-CN" altLang="en-US" sz="2400" dirty="0"/>
              <a:t>核心</a:t>
            </a:r>
            <a:r>
              <a:rPr lang="zh-CN" altLang="x-none" sz="2400" dirty="0"/>
              <a:t>对象</a:t>
            </a:r>
            <a:r>
              <a:rPr lang="zh-CN" altLang="en-US" sz="2400" dirty="0"/>
              <a:t> </a:t>
            </a:r>
            <a:r>
              <a:rPr lang="x-none" altLang="zh-CN" sz="2400" dirty="0">
                <a:solidFill>
                  <a:srgbClr val="FF0000"/>
                </a:solidFill>
              </a:rPr>
              <a:t>q</a:t>
            </a:r>
            <a:r>
              <a:rPr lang="zh-CN" altLang="en-US" sz="2400" dirty="0"/>
              <a:t> </a:t>
            </a:r>
            <a:r>
              <a:rPr lang="zh-CN" altLang="x-none" sz="2400" dirty="0"/>
              <a:t>关于</a:t>
            </a:r>
            <a:r>
              <a:rPr lang="zh-CN" altLang="en-US" sz="2400" dirty="0"/>
              <a:t> </a:t>
            </a:r>
            <a:r>
              <a:rPr lang="x-none" altLang="zh-CN" sz="2400" dirty="0"/>
              <a:t>ε</a:t>
            </a:r>
            <a:r>
              <a:rPr lang="zh-CN" altLang="en-US" sz="2400" dirty="0"/>
              <a:t> </a:t>
            </a:r>
            <a:r>
              <a:rPr lang="zh-CN" altLang="x-none" sz="2400" dirty="0">
                <a:solidFill>
                  <a:srgbClr val="0B37FF"/>
                </a:solidFill>
              </a:rPr>
              <a:t>密度可达</a:t>
            </a:r>
            <a:r>
              <a:rPr lang="zh-CN" altLang="x-none" sz="2400" dirty="0"/>
              <a:t>的。</a:t>
            </a:r>
          </a:p>
          <a:p>
            <a:pPr>
              <a:lnSpc>
                <a:spcPct val="100000"/>
              </a:lnSpc>
            </a:pPr>
            <a:r>
              <a:rPr lang="zh-CN" altLang="x-none" sz="2400" dirty="0">
                <a:solidFill>
                  <a:srgbClr val="C00000"/>
                </a:solidFill>
              </a:rPr>
              <a:t>密度相连</a:t>
            </a:r>
            <a:r>
              <a:rPr lang="zh-CN" altLang="x-none" sz="2400" dirty="0"/>
              <a:t>：如果对象集合</a:t>
            </a:r>
            <a:r>
              <a:rPr lang="x-none" altLang="zh-CN" sz="2400" dirty="0"/>
              <a:t>D</a:t>
            </a:r>
            <a:r>
              <a:rPr lang="zh-CN" altLang="x-none" sz="2400" dirty="0"/>
              <a:t>中存在一个对象</a:t>
            </a:r>
            <a:r>
              <a:rPr lang="zh-CN" altLang="en-US" sz="2400" dirty="0"/>
              <a:t> </a:t>
            </a:r>
            <a:r>
              <a:rPr lang="x-none" altLang="zh-CN" sz="2400" dirty="0"/>
              <a:t>o</a:t>
            </a:r>
            <a:r>
              <a:rPr lang="zh-CN" altLang="x-none" sz="2400" dirty="0"/>
              <a:t>，使得对象</a:t>
            </a:r>
            <a:r>
              <a:rPr lang="zh-CN" altLang="en-US" sz="2400" dirty="0"/>
              <a:t> </a:t>
            </a:r>
            <a:r>
              <a:rPr lang="x-none" altLang="zh-CN" sz="2400" dirty="0"/>
              <a:t>p</a:t>
            </a:r>
            <a:r>
              <a:rPr lang="zh-CN" altLang="en-US" sz="2400" dirty="0"/>
              <a:t> </a:t>
            </a:r>
            <a:r>
              <a:rPr lang="zh-CN" altLang="x-none" sz="2400" dirty="0"/>
              <a:t>和</a:t>
            </a:r>
            <a:r>
              <a:rPr lang="x-none" altLang="zh-CN" sz="2400" dirty="0"/>
              <a:t>q</a:t>
            </a:r>
            <a:r>
              <a:rPr lang="zh-CN" altLang="en-US" sz="2400" dirty="0"/>
              <a:t> </a:t>
            </a:r>
            <a:r>
              <a:rPr lang="zh-CN" altLang="x-none" sz="2400" dirty="0"/>
              <a:t>是从</a:t>
            </a:r>
            <a:r>
              <a:rPr lang="zh-CN" altLang="en-US" sz="2400" dirty="0"/>
              <a:t> </a:t>
            </a:r>
            <a:r>
              <a:rPr lang="x-none" altLang="zh-CN" sz="2400" dirty="0"/>
              <a:t>o</a:t>
            </a:r>
            <a:r>
              <a:rPr lang="zh-CN" altLang="en-US" sz="2400" dirty="0"/>
              <a:t> </a:t>
            </a:r>
            <a:r>
              <a:rPr lang="zh-CN" altLang="x-none" sz="2400" dirty="0">
                <a:solidFill>
                  <a:srgbClr val="C00000"/>
                </a:solidFill>
              </a:rPr>
              <a:t>关于</a:t>
            </a:r>
            <a:r>
              <a:rPr lang="zh-CN" altLang="en-US" sz="2400" dirty="0">
                <a:solidFill>
                  <a:srgbClr val="C00000"/>
                </a:solidFill>
              </a:rPr>
              <a:t> </a:t>
            </a:r>
            <a:r>
              <a:rPr lang="x-none" altLang="zh-CN" sz="2400" dirty="0">
                <a:solidFill>
                  <a:srgbClr val="C00000"/>
                </a:solidFill>
              </a:rPr>
              <a:t>ε</a:t>
            </a:r>
            <a:r>
              <a:rPr lang="zh-CN" altLang="en-US" sz="2400" dirty="0">
                <a:solidFill>
                  <a:srgbClr val="C00000"/>
                </a:solidFill>
              </a:rPr>
              <a:t> </a:t>
            </a:r>
            <a:r>
              <a:rPr lang="zh-CN" altLang="x-none" sz="2400" dirty="0">
                <a:solidFill>
                  <a:srgbClr val="C00000"/>
                </a:solidFill>
              </a:rPr>
              <a:t>密度可达的</a:t>
            </a:r>
            <a:r>
              <a:rPr lang="zh-CN" altLang="x-none" sz="2400" dirty="0"/>
              <a:t>，那么对象</a:t>
            </a:r>
            <a:r>
              <a:rPr lang="zh-CN" altLang="en-US" sz="2400" dirty="0"/>
              <a:t> </a:t>
            </a:r>
            <a:r>
              <a:rPr lang="x-none" altLang="zh-CN" sz="2400" dirty="0"/>
              <a:t>p</a:t>
            </a:r>
            <a:r>
              <a:rPr lang="zh-CN" altLang="en-US" sz="2400" dirty="0"/>
              <a:t> </a:t>
            </a:r>
            <a:r>
              <a:rPr lang="zh-CN" altLang="x-none" sz="2400" dirty="0"/>
              <a:t>和</a:t>
            </a:r>
            <a:r>
              <a:rPr lang="zh-CN" altLang="en-US" sz="2400" dirty="0"/>
              <a:t> </a:t>
            </a:r>
            <a:r>
              <a:rPr lang="x-none" altLang="zh-CN" sz="2400" dirty="0"/>
              <a:t>q</a:t>
            </a:r>
            <a:r>
              <a:rPr lang="zh-CN" altLang="en-US" sz="2400" dirty="0"/>
              <a:t> </a:t>
            </a:r>
            <a:r>
              <a:rPr lang="zh-CN" altLang="x-none" sz="2400" dirty="0"/>
              <a:t>是</a:t>
            </a:r>
            <a:r>
              <a:rPr lang="zh-CN" altLang="x-none" sz="2400" dirty="0">
                <a:solidFill>
                  <a:srgbClr val="FF0000"/>
                </a:solidFill>
              </a:rPr>
              <a:t>关于</a:t>
            </a:r>
            <a:r>
              <a:rPr lang="zh-CN" altLang="en-US" sz="2400" dirty="0">
                <a:solidFill>
                  <a:srgbClr val="FF0000"/>
                </a:solidFill>
              </a:rPr>
              <a:t> </a:t>
            </a:r>
            <a:r>
              <a:rPr lang="x-none" altLang="zh-CN" sz="2400" dirty="0">
                <a:solidFill>
                  <a:srgbClr val="FF0000"/>
                </a:solidFill>
              </a:rPr>
              <a:t>ε</a:t>
            </a:r>
            <a:r>
              <a:rPr lang="zh-CN" altLang="en-US" sz="2400" dirty="0">
                <a:solidFill>
                  <a:srgbClr val="FF0000"/>
                </a:solidFill>
              </a:rPr>
              <a:t> </a:t>
            </a:r>
            <a:r>
              <a:rPr lang="zh-CN" altLang="x-none" sz="2400" dirty="0">
                <a:solidFill>
                  <a:srgbClr val="FF0000"/>
                </a:solidFill>
              </a:rPr>
              <a:t>密度相连</a:t>
            </a:r>
            <a:r>
              <a:rPr lang="zh-CN" altLang="x-none" sz="2400" dirty="0"/>
              <a:t>的。</a:t>
            </a:r>
          </a:p>
          <a:p>
            <a:pPr>
              <a:lnSpc>
                <a:spcPct val="100000"/>
              </a:lnSpc>
            </a:pPr>
            <a:r>
              <a:rPr lang="zh-CN" altLang="x-none" sz="2400" dirty="0">
                <a:solidFill>
                  <a:srgbClr val="C00000"/>
                </a:solidFill>
              </a:rPr>
              <a:t>噪声</a:t>
            </a:r>
            <a:r>
              <a:rPr lang="zh-CN" altLang="x-none" sz="2400" dirty="0"/>
              <a:t>：一个</a:t>
            </a:r>
            <a:r>
              <a:rPr lang="zh-CN" altLang="x-none" sz="2400" dirty="0">
                <a:solidFill>
                  <a:srgbClr val="FF0000"/>
                </a:solidFill>
              </a:rPr>
              <a:t>基于密度的簇</a:t>
            </a:r>
            <a:r>
              <a:rPr lang="zh-CN" altLang="x-none" sz="2400" dirty="0"/>
              <a:t>是基于密度可达性的最大密度相连对象的集合。不包含在任何簇中的对象成为“噪声”。</a:t>
            </a:r>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394" y="4368801"/>
            <a:ext cx="843756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8913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77" y="2029916"/>
            <a:ext cx="8904712" cy="3715793"/>
          </a:xfrm>
          <a:prstGeom prst="rect">
            <a:avLst/>
          </a:prstGeom>
        </p:spPr>
      </p:pic>
      <p:sp>
        <p:nvSpPr>
          <p:cNvPr id="6" name="Rectangle 3"/>
          <p:cNvSpPr txBox="1">
            <a:spLocks noChangeArrowheads="1"/>
          </p:cNvSpPr>
          <p:nvPr/>
        </p:nvSpPr>
        <p:spPr>
          <a:xfrm>
            <a:off x="533400" y="1066800"/>
            <a:ext cx="8642110" cy="55655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latin typeface="Times New Roman" charset="0"/>
                <a:ea typeface="Times New Roman" charset="0"/>
                <a:cs typeface="Times New Roman" charset="0"/>
              </a:rPr>
              <a:t>第一步：找出所有</a:t>
            </a:r>
            <a:r>
              <a:rPr lang="zh-CN" altLang="en-US" sz="2800" dirty="0">
                <a:solidFill>
                  <a:srgbClr val="FF0000"/>
                </a:solidFill>
                <a:latin typeface="Times New Roman" charset="0"/>
                <a:ea typeface="Times New Roman" charset="0"/>
                <a:cs typeface="Times New Roman" charset="0"/>
              </a:rPr>
              <a:t>核心对象</a:t>
            </a:r>
            <a:endParaRPr lang="en-US" altLang="zh-CN" sz="28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727487857"/>
      </p:ext>
    </p:extLst>
  </p:cSld>
  <p:clrMapOvr>
    <a:masterClrMapping/>
  </p:clrMapOvr>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sp>
        <p:nvSpPr>
          <p:cNvPr id="6" name="Rectangle 3"/>
          <p:cNvSpPr txBox="1">
            <a:spLocks noChangeArrowheads="1"/>
          </p:cNvSpPr>
          <p:nvPr/>
        </p:nvSpPr>
        <p:spPr>
          <a:xfrm>
            <a:off x="457200" y="1066800"/>
            <a:ext cx="11353800" cy="911397"/>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latin typeface="Times New Roman" charset="0"/>
                <a:ea typeface="Times New Roman" charset="0"/>
                <a:cs typeface="Times New Roman" charset="0"/>
              </a:rPr>
              <a:t>第二步：从</a:t>
            </a:r>
            <a:r>
              <a:rPr lang="zh-CN" altLang="en-US" sz="2800" dirty="0">
                <a:solidFill>
                  <a:srgbClr val="0B37FF"/>
                </a:solidFill>
                <a:latin typeface="Times New Roman" charset="0"/>
                <a:ea typeface="Times New Roman" charset="0"/>
                <a:cs typeface="Times New Roman" charset="0"/>
              </a:rPr>
              <a:t>任一</a:t>
            </a:r>
            <a:r>
              <a:rPr lang="zh-CN" altLang="en-US" sz="2800" dirty="0">
                <a:solidFill>
                  <a:srgbClr val="FF0000"/>
                </a:solidFill>
                <a:latin typeface="Times New Roman" charset="0"/>
                <a:ea typeface="Times New Roman" charset="0"/>
                <a:cs typeface="Times New Roman" charset="0"/>
              </a:rPr>
              <a:t>核心对象</a:t>
            </a:r>
            <a:r>
              <a:rPr lang="zh-CN" altLang="en-US" sz="2800" dirty="0">
                <a:latin typeface="Times New Roman" charset="0"/>
                <a:ea typeface="Times New Roman" charset="0"/>
                <a:cs typeface="Times New Roman" charset="0"/>
              </a:rPr>
              <a:t>出发，找出其密度可达的对象，组成聚类簇。</a:t>
            </a:r>
            <a:endParaRPr lang="en-US" altLang="zh-CN" sz="2800" dirty="0">
              <a:latin typeface="Times New Roman" charset="0"/>
              <a:ea typeface="Times New Roman" charset="0"/>
              <a:cs typeface="Times New Roman"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9907" y="1732136"/>
            <a:ext cx="6177647" cy="4614074"/>
          </a:xfrm>
          <a:prstGeom prst="rect">
            <a:avLst/>
          </a:prstGeom>
        </p:spPr>
      </p:pic>
    </p:spTree>
    <p:extLst>
      <p:ext uri="{BB962C8B-B14F-4D97-AF65-F5344CB8AC3E}">
        <p14:creationId xmlns:p14="http://schemas.microsoft.com/office/powerpoint/2010/main" val="1290743247"/>
      </p:ext>
    </p:extLst>
  </p:cSld>
  <p:clrMapOvr>
    <a:masterClrMapping/>
  </p:clrMapOvr>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sp>
        <p:nvSpPr>
          <p:cNvPr id="5" name="内容占位符 4"/>
          <p:cNvSpPr>
            <a:spLocks noGrp="1"/>
          </p:cNvSpPr>
          <p:nvPr>
            <p:ph idx="1"/>
          </p:nvPr>
        </p:nvSpPr>
        <p:spPr/>
        <p:txBody>
          <a:bodyPr>
            <a:normAutofit/>
          </a:bodyPr>
          <a:lstStyle/>
          <a:p>
            <a:r>
              <a:rPr altLang="en-US" sz="2800" dirty="0"/>
              <a:t>聚类效果：</a:t>
            </a:r>
            <a:endParaRPr lang="zh-CN" altLang="en-US" sz="2800" dirty="0"/>
          </a:p>
        </p:txBody>
      </p:sp>
      <p:pic>
        <p:nvPicPr>
          <p:cNvPr id="61443" name="Picture 3" descr="G:\Users\lamda\Desktop\figures\DBSCAN_fig.png"/>
          <p:cNvPicPr>
            <a:picLocks noChangeAspect="1" noChangeArrowheads="1"/>
          </p:cNvPicPr>
          <p:nvPr/>
        </p:nvPicPr>
        <p:blipFill>
          <a:blip r:embed="rId3"/>
          <a:srcRect/>
          <a:stretch>
            <a:fillRect/>
          </a:stretch>
        </p:blipFill>
        <p:spPr bwMode="auto">
          <a:xfrm>
            <a:off x="1784351" y="2046794"/>
            <a:ext cx="4426351" cy="3807743"/>
          </a:xfrm>
          <a:prstGeom prst="rect">
            <a:avLst/>
          </a:prstGeom>
          <a:noFill/>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000" y="2046794"/>
            <a:ext cx="3869300" cy="3807743"/>
          </a:xfrm>
          <a:prstGeom prst="rect">
            <a:avLst/>
          </a:prstGeom>
        </p:spPr>
      </p:pic>
    </p:spTree>
    <p:extLst>
      <p:ext uri="{BB962C8B-B14F-4D97-AF65-F5344CB8AC3E}">
        <p14:creationId xmlns:p14="http://schemas.microsoft.com/office/powerpoint/2010/main" val="3790756172"/>
      </p:ext>
    </p:extLst>
  </p:cSld>
  <p:clrMapOvr>
    <a:masterClrMapping/>
  </p:clrMapOvr>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x-none"/>
              <a:t>密度最大值聚类</a:t>
            </a:r>
          </a:p>
        </p:txBody>
      </p:sp>
      <p:sp>
        <p:nvSpPr>
          <p:cNvPr id="29699" name="Rectangle 3"/>
          <p:cNvSpPr>
            <a:spLocks noGrp="1" noChangeArrowheads="1"/>
          </p:cNvSpPr>
          <p:nvPr>
            <p:ph idx="1"/>
          </p:nvPr>
        </p:nvSpPr>
        <p:spPr/>
        <p:txBody>
          <a:bodyPr>
            <a:noAutofit/>
          </a:bodyPr>
          <a:lstStyle/>
          <a:p>
            <a:pPr marL="0" indent="0">
              <a:buNone/>
            </a:pPr>
            <a:r>
              <a:rPr lang="en-US" altLang="zh-CN" sz="2400" b="1" i="1" dirty="0">
                <a:latin typeface="Times New Roman" charset="0"/>
                <a:ea typeface="Times New Roman" charset="0"/>
                <a:cs typeface="Times New Roman" charset="0"/>
              </a:rPr>
              <a:t>Clustering by fast search and find of density peaks</a:t>
            </a:r>
            <a:r>
              <a:rPr lang="en-US" altLang="zh-CN" sz="2400" i="1" dirty="0">
                <a:latin typeface="Times New Roman" charset="0"/>
                <a:ea typeface="Times New Roman" charset="0"/>
                <a:cs typeface="Times New Roman" charset="0"/>
              </a:rPr>
              <a:t>, Science,</a:t>
            </a:r>
            <a:r>
              <a:rPr lang="zh-CN" altLang="en-US" sz="2400" i="1" dirty="0">
                <a:latin typeface="Times New Roman" charset="0"/>
                <a:ea typeface="Times New Roman" charset="0"/>
                <a:cs typeface="Times New Roman" charset="0"/>
              </a:rPr>
              <a:t> </a:t>
            </a:r>
            <a:r>
              <a:rPr lang="en-US" altLang="zh-CN" sz="2400" i="1" dirty="0">
                <a:latin typeface="Times New Roman" charset="0"/>
                <a:ea typeface="Times New Roman" charset="0"/>
                <a:cs typeface="Times New Roman" charset="0"/>
              </a:rPr>
              <a:t>2014 </a:t>
            </a:r>
            <a:endParaRPr lang="en-US" altLang="zh-CN" sz="2400" dirty="0"/>
          </a:p>
          <a:p>
            <a:pPr>
              <a:lnSpc>
                <a:spcPct val="100000"/>
              </a:lnSpc>
            </a:pPr>
            <a:r>
              <a:rPr lang="zh-CN" altLang="x-none" sz="2400" dirty="0"/>
              <a:t>密度最大值聚类是一种简洁优美的聚类算法</a:t>
            </a:r>
            <a:r>
              <a:rPr lang="x-none" altLang="zh-CN" sz="2400" dirty="0"/>
              <a:t>, </a:t>
            </a:r>
            <a:r>
              <a:rPr lang="zh-CN" altLang="x-none" sz="2400" dirty="0"/>
              <a:t>可以识别各种形状的类簇</a:t>
            </a:r>
            <a:r>
              <a:rPr lang="x-none" altLang="zh-CN" sz="2400" dirty="0"/>
              <a:t>, </a:t>
            </a:r>
            <a:r>
              <a:rPr lang="zh-CN" altLang="x-none" sz="2400" dirty="0"/>
              <a:t>并且参数很容易确定。</a:t>
            </a:r>
          </a:p>
          <a:p>
            <a:pPr>
              <a:lnSpc>
                <a:spcPct val="100000"/>
              </a:lnSpc>
            </a:pPr>
            <a:r>
              <a:rPr lang="zh-CN" altLang="x-none" sz="2400" dirty="0"/>
              <a:t>定义：</a:t>
            </a:r>
            <a:r>
              <a:rPr lang="zh-CN" altLang="x-none" sz="2400" dirty="0">
                <a:solidFill>
                  <a:srgbClr val="C00000"/>
                </a:solidFill>
              </a:rPr>
              <a:t>局部密度</a:t>
            </a:r>
            <a:r>
              <a:rPr lang="zh-CN" altLang="en-US" sz="2400" dirty="0">
                <a:solidFill>
                  <a:srgbClr val="C00000"/>
                </a:solidFill>
              </a:rPr>
              <a:t> </a:t>
            </a:r>
            <a:r>
              <a:rPr lang="x-none" altLang="zh-CN" sz="2400" dirty="0"/>
              <a:t>ρ</a:t>
            </a:r>
            <a:r>
              <a:rPr lang="x-none" altLang="zh-CN" sz="2400" baseline="-25000" dirty="0"/>
              <a:t>i</a:t>
            </a:r>
            <a:r>
              <a:rPr lang="en-US" altLang="zh-CN" sz="2400" dirty="0"/>
              <a:t>:</a:t>
            </a:r>
          </a:p>
          <a:p>
            <a:pPr>
              <a:lnSpc>
                <a:spcPct val="100000"/>
              </a:lnSpc>
            </a:pPr>
            <a:endParaRPr lang="en-US" altLang="zh-CN" sz="2400" dirty="0">
              <a:solidFill>
                <a:srgbClr val="C00000"/>
              </a:solidFill>
            </a:endParaRPr>
          </a:p>
          <a:p>
            <a:pPr>
              <a:lnSpc>
                <a:spcPct val="100000"/>
              </a:lnSpc>
            </a:pPr>
            <a:endParaRPr lang="en-US" altLang="zh-CN" sz="2400" dirty="0">
              <a:solidFill>
                <a:srgbClr val="C00000"/>
              </a:solidFill>
            </a:endParaRPr>
          </a:p>
          <a:p>
            <a:pPr>
              <a:lnSpc>
                <a:spcPct val="100000"/>
              </a:lnSpc>
            </a:pPr>
            <a:endParaRPr lang="en-US" altLang="zh-CN" sz="2400" dirty="0">
              <a:solidFill>
                <a:srgbClr val="C00000"/>
              </a:solidFill>
            </a:endParaRPr>
          </a:p>
          <a:p>
            <a:pPr marL="800100" lvl="1" indent="-342900">
              <a:lnSpc>
                <a:spcPct val="100000"/>
              </a:lnSpc>
              <a:buFont typeface="Wingdings" charset="2"/>
              <a:buChar char="ü"/>
            </a:pPr>
            <a:r>
              <a:rPr lang="en-US" altLang="zh-CN" sz="2400" dirty="0">
                <a:latin typeface="Symbol" charset="2"/>
                <a:ea typeface="Symbol" charset="2"/>
                <a:cs typeface="Symbol" charset="2"/>
              </a:rPr>
              <a:t>c</a:t>
            </a:r>
            <a:r>
              <a:rPr lang="en-US" altLang="zh-CN" sz="2400" dirty="0"/>
              <a:t>(x)</a:t>
            </a:r>
            <a:r>
              <a:rPr lang="zh-CN" altLang="en-US" sz="2400" dirty="0"/>
              <a:t> </a:t>
            </a:r>
            <a:r>
              <a:rPr lang="en-US" altLang="zh-CN" sz="2400" dirty="0"/>
              <a:t>=</a:t>
            </a:r>
            <a:r>
              <a:rPr lang="zh-CN" altLang="en-US" sz="2400" dirty="0"/>
              <a:t> </a:t>
            </a:r>
            <a:r>
              <a:rPr lang="en-US" altLang="zh-CN" sz="2400" dirty="0"/>
              <a:t>1,</a:t>
            </a:r>
            <a:r>
              <a:rPr lang="zh-CN" altLang="en-US" sz="2400" dirty="0"/>
              <a:t> </a:t>
            </a:r>
            <a:r>
              <a:rPr lang="en-US" altLang="zh-CN" sz="2400" dirty="0"/>
              <a:t>if</a:t>
            </a:r>
            <a:r>
              <a:rPr lang="zh-CN" altLang="en-US" sz="2400" dirty="0"/>
              <a:t> </a:t>
            </a:r>
            <a:r>
              <a:rPr lang="en-US" altLang="zh-CN" sz="2400" dirty="0"/>
              <a:t>x&lt;0;</a:t>
            </a:r>
            <a:r>
              <a:rPr lang="zh-CN" altLang="en-US" sz="2400" dirty="0"/>
              <a:t> </a:t>
            </a:r>
            <a:endParaRPr lang="en-US" altLang="zh-CN" sz="2400" dirty="0"/>
          </a:p>
          <a:p>
            <a:pPr marL="800100" lvl="1" indent="-342900">
              <a:lnSpc>
                <a:spcPct val="100000"/>
              </a:lnSpc>
              <a:buFont typeface="Wingdings" charset="2"/>
              <a:buChar char="ü"/>
            </a:pPr>
            <a:r>
              <a:rPr lang="en-US" altLang="zh-CN" sz="2400" dirty="0">
                <a:latin typeface="Symbol" charset="2"/>
                <a:ea typeface="Symbol" charset="2"/>
                <a:cs typeface="Symbol" charset="2"/>
              </a:rPr>
              <a:t>c</a:t>
            </a:r>
            <a:r>
              <a:rPr lang="en-US" altLang="zh-CN" sz="2400" dirty="0"/>
              <a:t>(x)</a:t>
            </a:r>
            <a:r>
              <a:rPr lang="zh-CN" altLang="en-US" sz="2400" dirty="0"/>
              <a:t> </a:t>
            </a:r>
            <a:r>
              <a:rPr lang="en-US" altLang="zh-CN" sz="2400" dirty="0"/>
              <a:t>=</a:t>
            </a:r>
            <a:r>
              <a:rPr lang="zh-CN" altLang="en-US" sz="2400" dirty="0"/>
              <a:t> </a:t>
            </a:r>
            <a:r>
              <a:rPr lang="en-US" altLang="zh-CN" sz="2400" dirty="0"/>
              <a:t>0,</a:t>
            </a:r>
            <a:r>
              <a:rPr lang="zh-CN" altLang="en-US" sz="2400" dirty="0"/>
              <a:t> </a:t>
            </a:r>
            <a:r>
              <a:rPr lang="en-US" altLang="zh-CN" sz="2400" dirty="0"/>
              <a:t>otherwise. </a:t>
            </a:r>
            <a:endParaRPr lang="en-US" altLang="zh-CN" sz="2800" dirty="0">
              <a:solidFill>
                <a:srgbClr val="C00000"/>
              </a:solidFill>
            </a:endParaRPr>
          </a:p>
          <a:p>
            <a:pPr>
              <a:lnSpc>
                <a:spcPct val="100000"/>
              </a:lnSpc>
            </a:pPr>
            <a:r>
              <a:rPr lang="x-none" altLang="zh-CN" sz="2400" dirty="0"/>
              <a:t>d</a:t>
            </a:r>
            <a:r>
              <a:rPr lang="x-none" altLang="zh-CN" sz="2400" baseline="-25000" dirty="0"/>
              <a:t>c</a:t>
            </a:r>
            <a:r>
              <a:rPr lang="zh-CN" altLang="en-US" sz="2400" baseline="-25000" dirty="0"/>
              <a:t> </a:t>
            </a:r>
            <a:r>
              <a:rPr lang="zh-CN" altLang="x-none" sz="2400" dirty="0"/>
              <a:t>是一个截断距离</a:t>
            </a:r>
            <a:r>
              <a:rPr lang="x-none" altLang="zh-CN" sz="2400" dirty="0"/>
              <a:t>, </a:t>
            </a:r>
            <a:r>
              <a:rPr lang="x-none" altLang="zh-CN" sz="2400" b="1" dirty="0">
                <a:solidFill>
                  <a:srgbClr val="0B37FF"/>
                </a:solidFill>
              </a:rPr>
              <a:t>ρ</a:t>
            </a:r>
            <a:r>
              <a:rPr lang="x-none" altLang="zh-CN" sz="2400" b="1" baseline="-25000" dirty="0">
                <a:solidFill>
                  <a:srgbClr val="0B37FF"/>
                </a:solidFill>
              </a:rPr>
              <a:t>i </a:t>
            </a:r>
            <a:r>
              <a:rPr lang="zh-CN" altLang="x-none" sz="2400" b="1" dirty="0">
                <a:solidFill>
                  <a:srgbClr val="0B37FF"/>
                </a:solidFill>
              </a:rPr>
              <a:t>相当于距离点</a:t>
            </a:r>
            <a:r>
              <a:rPr lang="zh-CN" altLang="en-US" sz="2400" b="1" dirty="0">
                <a:solidFill>
                  <a:srgbClr val="0B37FF"/>
                </a:solidFill>
              </a:rPr>
              <a:t> </a:t>
            </a:r>
            <a:r>
              <a:rPr lang="x-none" altLang="zh-CN" sz="2400" b="1" dirty="0">
                <a:solidFill>
                  <a:srgbClr val="0B37FF"/>
                </a:solidFill>
              </a:rPr>
              <a:t>i</a:t>
            </a:r>
            <a:r>
              <a:rPr lang="zh-CN" altLang="en-US" sz="2400" b="1" dirty="0">
                <a:solidFill>
                  <a:srgbClr val="0B37FF"/>
                </a:solidFill>
              </a:rPr>
              <a:t> </a:t>
            </a:r>
            <a:r>
              <a:rPr lang="zh-CN" altLang="x-none" sz="2400" b="1" dirty="0">
                <a:solidFill>
                  <a:srgbClr val="0B37FF"/>
                </a:solidFill>
              </a:rPr>
              <a:t>的距离小于</a:t>
            </a:r>
            <a:r>
              <a:rPr lang="zh-CN" altLang="en-US" sz="2400" b="1" dirty="0">
                <a:solidFill>
                  <a:srgbClr val="0B37FF"/>
                </a:solidFill>
              </a:rPr>
              <a:t> </a:t>
            </a:r>
            <a:r>
              <a:rPr lang="x-none" altLang="zh-CN" sz="2400" b="1" dirty="0">
                <a:solidFill>
                  <a:srgbClr val="0B37FF"/>
                </a:solidFill>
              </a:rPr>
              <a:t>d</a:t>
            </a:r>
            <a:r>
              <a:rPr lang="x-none" altLang="zh-CN" sz="2400" b="1" baseline="-25000" dirty="0">
                <a:solidFill>
                  <a:srgbClr val="0B37FF"/>
                </a:solidFill>
              </a:rPr>
              <a:t>c</a:t>
            </a:r>
            <a:r>
              <a:rPr lang="zh-CN" altLang="en-US" sz="2400" b="1" baseline="-25000" dirty="0">
                <a:solidFill>
                  <a:srgbClr val="0B37FF"/>
                </a:solidFill>
              </a:rPr>
              <a:t> </a:t>
            </a:r>
            <a:r>
              <a:rPr lang="zh-CN" altLang="x-none" sz="2400" b="1" dirty="0">
                <a:solidFill>
                  <a:srgbClr val="0B37FF"/>
                </a:solidFill>
              </a:rPr>
              <a:t>的点的个数</a:t>
            </a:r>
            <a:r>
              <a:rPr lang="zh-CN" altLang="x-none" sz="2400" dirty="0"/>
              <a:t>。</a:t>
            </a:r>
            <a:r>
              <a:rPr lang="x-none" altLang="zh-CN" sz="2400" dirty="0">
                <a:solidFill>
                  <a:srgbClr val="FF0000"/>
                </a:solidFill>
              </a:rPr>
              <a:t> ε-</a:t>
            </a:r>
            <a:r>
              <a:rPr lang="zh-CN" altLang="en-US" sz="2400" dirty="0">
                <a:solidFill>
                  <a:srgbClr val="FF0000"/>
                </a:solidFill>
              </a:rPr>
              <a:t>邻</a:t>
            </a:r>
            <a:r>
              <a:rPr lang="zh-CN" altLang="x-none" sz="2400" dirty="0">
                <a:solidFill>
                  <a:srgbClr val="FF0000"/>
                </a:solidFill>
              </a:rPr>
              <a:t>域</a:t>
            </a:r>
            <a:r>
              <a:rPr lang="zh-CN" altLang="en-US" sz="2400" dirty="0">
                <a:solidFill>
                  <a:srgbClr val="FF0000"/>
                </a:solidFill>
              </a:rPr>
              <a:t>内点的个数！！！</a:t>
            </a:r>
            <a:endParaRPr lang="en-US" altLang="zh-CN" sz="2400" dirty="0"/>
          </a:p>
          <a:p>
            <a:pPr>
              <a:lnSpc>
                <a:spcPct val="100000"/>
              </a:lnSpc>
            </a:pPr>
            <a:endParaRPr lang="en-US" altLang="zh-CN" sz="2400" dirty="0"/>
          </a:p>
          <a:p>
            <a:pPr>
              <a:lnSpc>
                <a:spcPct val="100000"/>
              </a:lnSpc>
            </a:pPr>
            <a:endParaRPr lang="x-none" altLang="zh-CN" sz="2400" dirty="0"/>
          </a:p>
          <a:p>
            <a:pPr>
              <a:lnSpc>
                <a:spcPct val="100000"/>
              </a:lnSpc>
            </a:pPr>
            <a:endParaRPr lang="x-none" altLang="zh-CN" sz="2400"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0351" y="3072729"/>
            <a:ext cx="2812212" cy="880158"/>
          </a:xfrm>
          <a:prstGeom prst="rect">
            <a:avLst/>
          </a:prstGeom>
        </p:spPr>
      </p:pic>
    </p:spTree>
    <p:custDataLst>
      <p:tags r:id="rId1"/>
    </p:custDataLst>
    <p:extLst>
      <p:ext uri="{BB962C8B-B14F-4D97-AF65-F5344CB8AC3E}">
        <p14:creationId xmlns:p14="http://schemas.microsoft.com/office/powerpoint/2010/main" val="336917978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p:bldLst>
  </p:timing>
  <p:extLst mod="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x-none"/>
              <a:t>密度最大值聚类</a:t>
            </a:r>
          </a:p>
        </p:txBody>
      </p:sp>
      <p:sp>
        <p:nvSpPr>
          <p:cNvPr id="29699" name="Rectangle 3"/>
          <p:cNvSpPr>
            <a:spLocks noGrp="1" noChangeArrowheads="1"/>
          </p:cNvSpPr>
          <p:nvPr>
            <p:ph idx="1"/>
          </p:nvPr>
        </p:nvSpPr>
        <p:spPr/>
        <p:txBody>
          <a:bodyPr>
            <a:noAutofit/>
          </a:bodyPr>
          <a:lstStyle/>
          <a:p>
            <a:pPr>
              <a:lnSpc>
                <a:spcPct val="100000"/>
              </a:lnSpc>
            </a:pPr>
            <a:r>
              <a:rPr lang="zh-CN" altLang="x-none" sz="2800" dirty="0">
                <a:solidFill>
                  <a:srgbClr val="C00000"/>
                </a:solidFill>
              </a:rPr>
              <a:t>高局部密度点距离</a:t>
            </a:r>
            <a:r>
              <a:rPr lang="zh-CN" altLang="en-US" sz="2800" dirty="0">
                <a:solidFill>
                  <a:srgbClr val="C00000"/>
                </a:solidFill>
              </a:rPr>
              <a:t> </a:t>
            </a:r>
            <a:r>
              <a:rPr lang="x-none" altLang="zh-CN" sz="2800" dirty="0">
                <a:latin typeface="Sylfaen" panose="010A0502050306030303" pitchFamily="18" charset="0"/>
                <a:ea typeface="Symbol" charset="2"/>
                <a:cs typeface="Symbol" charset="2"/>
              </a:rPr>
              <a:t>δ</a:t>
            </a:r>
            <a:r>
              <a:rPr lang="x-none" altLang="zh-CN" sz="2800" baseline="-25000" dirty="0"/>
              <a:t>i</a:t>
            </a:r>
            <a:r>
              <a:rPr lang="zh-CN" altLang="en-US" sz="2800" baseline="-25000" dirty="0"/>
              <a:t> </a:t>
            </a:r>
            <a:r>
              <a:rPr lang="en-US" altLang="zh-CN" sz="2800" dirty="0"/>
              <a:t>:</a:t>
            </a:r>
          </a:p>
          <a:p>
            <a:pPr>
              <a:lnSpc>
                <a:spcPct val="100000"/>
              </a:lnSpc>
            </a:pPr>
            <a:endParaRPr lang="en-US" altLang="zh-CN" sz="2800" dirty="0"/>
          </a:p>
          <a:p>
            <a:pPr>
              <a:lnSpc>
                <a:spcPct val="100000"/>
              </a:lnSpc>
            </a:pPr>
            <a:endParaRPr lang="en-US" altLang="zh-CN" sz="2800" dirty="0"/>
          </a:p>
          <a:p>
            <a:pPr lvl="1">
              <a:lnSpc>
                <a:spcPct val="100000"/>
              </a:lnSpc>
              <a:buFont typeface="Wingdings" charset="2"/>
              <a:buChar char="ü"/>
            </a:pPr>
            <a:r>
              <a:rPr lang="zh-CN" altLang="en-US" sz="2800" dirty="0"/>
              <a:t>即：</a:t>
            </a:r>
            <a:r>
              <a:rPr lang="zh-CN" altLang="en-US" sz="2800" b="1" u="sng" dirty="0">
                <a:solidFill>
                  <a:srgbClr val="C00000"/>
                </a:solidFill>
              </a:rPr>
              <a:t>密度高于对象 </a:t>
            </a:r>
            <a:r>
              <a:rPr lang="en-US" altLang="zh-CN" sz="2800" b="1" u="sng" dirty="0" err="1">
                <a:solidFill>
                  <a:srgbClr val="C00000"/>
                </a:solidFill>
              </a:rPr>
              <a:t>i</a:t>
            </a:r>
            <a:r>
              <a:rPr lang="zh-CN" altLang="en-US" sz="2800" b="1" u="sng" dirty="0">
                <a:solidFill>
                  <a:srgbClr val="C00000"/>
                </a:solidFill>
              </a:rPr>
              <a:t> </a:t>
            </a:r>
            <a:r>
              <a:rPr lang="zh-CN" altLang="en-US" sz="2800" dirty="0"/>
              <a:t>的所有对象中，</a:t>
            </a:r>
            <a:r>
              <a:rPr lang="zh-CN" altLang="en-US" sz="2800" dirty="0">
                <a:solidFill>
                  <a:srgbClr val="C00000"/>
                </a:solidFill>
              </a:rPr>
              <a:t>到对象 </a:t>
            </a:r>
            <a:r>
              <a:rPr lang="en-US" altLang="zh-CN" sz="2800" dirty="0" err="1">
                <a:solidFill>
                  <a:srgbClr val="C00000"/>
                </a:solidFill>
              </a:rPr>
              <a:t>i</a:t>
            </a:r>
            <a:r>
              <a:rPr lang="zh-CN" altLang="en-US" sz="2800" dirty="0">
                <a:solidFill>
                  <a:srgbClr val="C00000"/>
                </a:solidFill>
              </a:rPr>
              <a:t> 最近</a:t>
            </a:r>
            <a:r>
              <a:rPr lang="zh-CN" altLang="en-US" sz="2800" dirty="0"/>
              <a:t>的距离。</a:t>
            </a:r>
            <a:endParaRPr lang="en-US" altLang="zh-CN" sz="2800" dirty="0"/>
          </a:p>
          <a:p>
            <a:pPr lvl="1">
              <a:lnSpc>
                <a:spcPct val="100000"/>
              </a:lnSpc>
              <a:buFont typeface="Wingdings" charset="2"/>
              <a:buChar char="ü"/>
            </a:pPr>
            <a:r>
              <a:rPr lang="zh-CN" altLang="x-none" sz="2800" dirty="0"/>
              <a:t>对于密度最大的点，设置</a:t>
            </a:r>
            <a:r>
              <a:rPr lang="zh-CN" altLang="en-US" sz="2800" dirty="0"/>
              <a:t> </a:t>
            </a:r>
            <a:r>
              <a:rPr lang="x-none" altLang="zh-CN" sz="2800" dirty="0">
                <a:solidFill>
                  <a:srgbClr val="C00000"/>
                </a:solidFill>
                <a:latin typeface="Sylfaen" panose="010A0502050306030303" pitchFamily="18" charset="0"/>
                <a:ea typeface="Symbol" charset="2"/>
                <a:cs typeface="Symbol" charset="2"/>
              </a:rPr>
              <a:t>δ</a:t>
            </a:r>
            <a:r>
              <a:rPr lang="x-none" altLang="zh-CN" sz="2800" baseline="-25000" dirty="0">
                <a:solidFill>
                  <a:srgbClr val="C00000"/>
                </a:solidFill>
              </a:rPr>
              <a:t>i</a:t>
            </a:r>
            <a:r>
              <a:rPr lang="x-none" altLang="zh-CN" sz="2800" dirty="0">
                <a:solidFill>
                  <a:srgbClr val="C00000"/>
                </a:solidFill>
              </a:rPr>
              <a:t>=max(d</a:t>
            </a:r>
            <a:r>
              <a:rPr lang="x-none" altLang="zh-CN" sz="2800" baseline="-25000" dirty="0">
                <a:solidFill>
                  <a:srgbClr val="C00000"/>
                </a:solidFill>
              </a:rPr>
              <a:t>ij</a:t>
            </a:r>
            <a:r>
              <a:rPr lang="x-none" altLang="zh-CN" sz="2800" dirty="0">
                <a:solidFill>
                  <a:srgbClr val="C00000"/>
                </a:solidFill>
              </a:rPr>
              <a:t>)</a:t>
            </a:r>
            <a:r>
              <a:rPr lang="zh-CN" altLang="x-none" sz="2800" dirty="0"/>
              <a:t>。</a:t>
            </a:r>
            <a:r>
              <a:rPr lang="en-US" altLang="zh-CN" sz="2800" dirty="0"/>
              <a:t>(</a:t>
            </a:r>
            <a:r>
              <a:rPr lang="zh-CN" altLang="en-US" sz="2800" dirty="0">
                <a:solidFill>
                  <a:srgbClr val="0B37FF"/>
                </a:solidFill>
              </a:rPr>
              <a:t>即该问题中的密度最大点！</a:t>
            </a:r>
            <a:r>
              <a:rPr lang="en-US" altLang="zh-CN" sz="2800" dirty="0"/>
              <a:t>)</a:t>
            </a:r>
          </a:p>
          <a:p>
            <a:pPr lvl="1">
              <a:lnSpc>
                <a:spcPct val="100000"/>
              </a:lnSpc>
              <a:buFont typeface="Wingdings" charset="2"/>
              <a:buChar char="ü"/>
            </a:pPr>
            <a:r>
              <a:rPr lang="zh-CN" altLang="x-none" sz="2800" b="1" dirty="0">
                <a:solidFill>
                  <a:srgbClr val="C00000"/>
                </a:solidFill>
              </a:rPr>
              <a:t>注意</a:t>
            </a:r>
            <a:r>
              <a:rPr lang="en-US" altLang="zh-CN" sz="2800" dirty="0"/>
              <a:t>:</a:t>
            </a:r>
            <a:r>
              <a:rPr lang="zh-Hans" altLang="en-US" sz="2800" dirty="0"/>
              <a:t> </a:t>
            </a:r>
            <a:r>
              <a:rPr lang="zh-CN" altLang="x-none" sz="2800" dirty="0"/>
              <a:t>只有那些</a:t>
            </a:r>
            <a:r>
              <a:rPr lang="zh-CN" altLang="x-none" sz="2800" dirty="0">
                <a:solidFill>
                  <a:srgbClr val="0B37FF"/>
                </a:solidFill>
              </a:rPr>
              <a:t>密度是局部或者全局最大的点</a:t>
            </a:r>
            <a:r>
              <a:rPr lang="zh-CN" altLang="x-none" sz="2800" dirty="0"/>
              <a:t>才会有远大于正常的</a:t>
            </a:r>
            <a:r>
              <a:rPr lang="zh-CN" altLang="en-US" sz="2800" dirty="0">
                <a:solidFill>
                  <a:srgbClr val="C00000"/>
                </a:solidFill>
              </a:rPr>
              <a:t>高局部密度点距离</a:t>
            </a:r>
            <a:r>
              <a:rPr lang="zh-CN" altLang="x-none" sz="2800" dirty="0"/>
              <a:t>。</a:t>
            </a:r>
            <a:endParaRPr lang="x-none" altLang="zh-CN" sz="2800" dirty="0"/>
          </a:p>
          <a:p>
            <a:pPr>
              <a:lnSpc>
                <a:spcPct val="100000"/>
              </a:lnSpc>
            </a:pPr>
            <a:endParaRPr lang="x-none" altLang="zh-CN" sz="2800" dirty="0"/>
          </a:p>
          <a:p>
            <a:pPr>
              <a:lnSpc>
                <a:spcPct val="100000"/>
              </a:lnSpc>
            </a:pPr>
            <a:endParaRPr lang="x-none" altLang="zh-CN" sz="2800" dirty="0"/>
          </a:p>
          <a:p>
            <a:pPr>
              <a:lnSpc>
                <a:spcPct val="100000"/>
              </a:lnSpc>
            </a:pPr>
            <a:endParaRPr lang="x-none" altLang="zh-CN" sz="28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263" y="1595959"/>
            <a:ext cx="2811972" cy="836691"/>
          </a:xfrm>
          <a:prstGeom prst="rect">
            <a:avLst/>
          </a:prstGeom>
        </p:spPr>
      </p:pic>
    </p:spTree>
    <p:custDataLst>
      <p:tags r:id="rId1"/>
    </p:custDataLst>
    <p:extLst>
      <p:ext uri="{BB962C8B-B14F-4D97-AF65-F5344CB8AC3E}">
        <p14:creationId xmlns:p14="http://schemas.microsoft.com/office/powerpoint/2010/main" val="283847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x-none"/>
              <a:t>簇中心的识别</a:t>
            </a:r>
          </a:p>
        </p:txBody>
      </p:sp>
      <p:sp>
        <p:nvSpPr>
          <p:cNvPr id="30723" name="Rectangle 3"/>
          <p:cNvSpPr>
            <a:spLocks noGrp="1" noChangeArrowheads="1"/>
          </p:cNvSpPr>
          <p:nvPr>
            <p:ph idx="1"/>
          </p:nvPr>
        </p:nvSpPr>
        <p:spPr/>
        <p:txBody>
          <a:bodyPr>
            <a:normAutofit/>
          </a:bodyPr>
          <a:lstStyle/>
          <a:p>
            <a:pPr>
              <a:lnSpc>
                <a:spcPct val="150000"/>
              </a:lnSpc>
            </a:pPr>
            <a:r>
              <a:rPr lang="zh-CN" altLang="x-none" sz="3200" dirty="0"/>
              <a:t>那些有着</a:t>
            </a:r>
            <a:r>
              <a:rPr lang="zh-CN" altLang="x-none" sz="3200" dirty="0">
                <a:solidFill>
                  <a:srgbClr val="0B37FF"/>
                </a:solidFill>
              </a:rPr>
              <a:t>比较大的局部密度</a:t>
            </a:r>
            <a:r>
              <a:rPr lang="zh-CN" altLang="en-US" sz="3200" dirty="0">
                <a:solidFill>
                  <a:srgbClr val="0B37FF"/>
                </a:solidFill>
              </a:rPr>
              <a:t> </a:t>
            </a:r>
            <a:r>
              <a:rPr lang="x-none" altLang="zh-CN" sz="3200" dirty="0">
                <a:solidFill>
                  <a:srgbClr val="0B37FF"/>
                </a:solidFill>
              </a:rPr>
              <a:t>ρi</a:t>
            </a:r>
            <a:r>
              <a:rPr lang="zh-CN" altLang="en-US" sz="3200" dirty="0">
                <a:solidFill>
                  <a:srgbClr val="0B37FF"/>
                </a:solidFill>
              </a:rPr>
              <a:t> </a:t>
            </a:r>
            <a:r>
              <a:rPr lang="en-US" altLang="zh-CN" sz="3200" dirty="0">
                <a:solidFill>
                  <a:srgbClr val="0B37FF"/>
                </a:solidFill>
              </a:rPr>
              <a:t>(</a:t>
            </a:r>
            <a:r>
              <a:rPr lang="zh-CN" altLang="en-US" sz="3200" dirty="0">
                <a:solidFill>
                  <a:srgbClr val="C00000"/>
                </a:solidFill>
              </a:rPr>
              <a:t>周围点较多</a:t>
            </a:r>
            <a:r>
              <a:rPr lang="en-US" altLang="zh-CN" sz="3200" dirty="0">
                <a:solidFill>
                  <a:srgbClr val="0B37FF"/>
                </a:solidFill>
              </a:rPr>
              <a:t>)</a:t>
            </a:r>
            <a:r>
              <a:rPr lang="zh-CN" altLang="en-US" sz="3200" dirty="0">
                <a:solidFill>
                  <a:srgbClr val="0B37FF"/>
                </a:solidFill>
              </a:rPr>
              <a:t> 和</a:t>
            </a:r>
            <a:r>
              <a:rPr lang="zh-CN" altLang="x-none" sz="3200" dirty="0">
                <a:solidFill>
                  <a:srgbClr val="0B37FF"/>
                </a:solidFill>
              </a:rPr>
              <a:t>很大的</a:t>
            </a:r>
            <a:r>
              <a:rPr lang="zh-CN" altLang="en-US" sz="3200" dirty="0">
                <a:solidFill>
                  <a:srgbClr val="0B37FF"/>
                </a:solidFill>
              </a:rPr>
              <a:t> </a:t>
            </a:r>
            <a:r>
              <a:rPr lang="x-none" altLang="zh-CN" sz="3200" dirty="0">
                <a:solidFill>
                  <a:srgbClr val="0B37FF"/>
                </a:solidFill>
              </a:rPr>
              <a:t>δi</a:t>
            </a:r>
            <a:r>
              <a:rPr lang="zh-CN" altLang="en-US" sz="3200" dirty="0">
                <a:solidFill>
                  <a:srgbClr val="0B37FF"/>
                </a:solidFill>
              </a:rPr>
              <a:t> </a:t>
            </a:r>
            <a:r>
              <a:rPr lang="en-US" altLang="zh-CN" sz="3200" dirty="0">
                <a:solidFill>
                  <a:srgbClr val="0B37FF"/>
                </a:solidFill>
              </a:rPr>
              <a:t>(</a:t>
            </a:r>
            <a:r>
              <a:rPr lang="zh-CN" altLang="en-US" sz="3200" dirty="0">
                <a:solidFill>
                  <a:srgbClr val="C00000"/>
                </a:solidFill>
              </a:rPr>
              <a:t>周围没有多少人比它密度大</a:t>
            </a:r>
            <a:r>
              <a:rPr lang="en-US" altLang="zh-CN" sz="3200" dirty="0">
                <a:solidFill>
                  <a:srgbClr val="0B37FF"/>
                </a:solidFill>
              </a:rPr>
              <a:t>)</a:t>
            </a:r>
            <a:r>
              <a:rPr lang="zh-CN" altLang="en-US" sz="3200" dirty="0">
                <a:solidFill>
                  <a:srgbClr val="0B37FF"/>
                </a:solidFill>
              </a:rPr>
              <a:t> </a:t>
            </a:r>
            <a:r>
              <a:rPr lang="zh-CN" altLang="x-none" sz="3200" dirty="0">
                <a:solidFill>
                  <a:srgbClr val="0B37FF"/>
                </a:solidFill>
              </a:rPr>
              <a:t>的点</a:t>
            </a:r>
            <a:r>
              <a:rPr lang="zh-CN" altLang="x-none" sz="3200" dirty="0"/>
              <a:t>被认为是</a:t>
            </a:r>
            <a:r>
              <a:rPr lang="zh-CN" altLang="x-none" sz="3200" dirty="0">
                <a:solidFill>
                  <a:srgbClr val="FF0000"/>
                </a:solidFill>
              </a:rPr>
              <a:t>簇的中心</a:t>
            </a:r>
            <a:r>
              <a:rPr lang="zh-CN" altLang="x-none" sz="3200" dirty="0"/>
              <a:t>；</a:t>
            </a:r>
            <a:endParaRPr lang="en-US" altLang="zh-CN" sz="3200" dirty="0"/>
          </a:p>
          <a:p>
            <a:pPr>
              <a:lnSpc>
                <a:spcPct val="150000"/>
              </a:lnSpc>
            </a:pPr>
            <a:r>
              <a:rPr lang="zh-CN" altLang="x-none" sz="3200" dirty="0">
                <a:solidFill>
                  <a:srgbClr val="0B37FF"/>
                </a:solidFill>
              </a:rPr>
              <a:t>局部密度</a:t>
            </a:r>
            <a:r>
              <a:rPr lang="x-none" altLang="zh-CN" sz="3200" dirty="0">
                <a:solidFill>
                  <a:srgbClr val="0B37FF"/>
                </a:solidFill>
              </a:rPr>
              <a:t>ρi</a:t>
            </a:r>
            <a:r>
              <a:rPr lang="zh-CN" altLang="x-none" sz="3200" dirty="0">
                <a:solidFill>
                  <a:srgbClr val="0B37FF"/>
                </a:solidFill>
              </a:rPr>
              <a:t>较小</a:t>
            </a:r>
            <a:r>
              <a:rPr lang="en-US" altLang="zh-CN" sz="3200" dirty="0">
                <a:solidFill>
                  <a:srgbClr val="0B37FF"/>
                </a:solidFill>
              </a:rPr>
              <a:t>,</a:t>
            </a:r>
            <a:r>
              <a:rPr lang="zh-CN" altLang="x-none" sz="3200" dirty="0">
                <a:solidFill>
                  <a:srgbClr val="0B37FF"/>
                </a:solidFill>
              </a:rPr>
              <a:t>但是</a:t>
            </a:r>
            <a:r>
              <a:rPr lang="zh-CN" altLang="en-US" sz="3200" dirty="0">
                <a:solidFill>
                  <a:srgbClr val="0B37FF"/>
                </a:solidFill>
              </a:rPr>
              <a:t> </a:t>
            </a:r>
            <a:r>
              <a:rPr lang="x-none" altLang="zh-CN" sz="3200" dirty="0">
                <a:solidFill>
                  <a:srgbClr val="0B37FF"/>
                </a:solidFill>
              </a:rPr>
              <a:t>δi</a:t>
            </a:r>
            <a:r>
              <a:rPr lang="zh-CN" altLang="en-US" sz="3200" dirty="0">
                <a:solidFill>
                  <a:srgbClr val="0B37FF"/>
                </a:solidFill>
              </a:rPr>
              <a:t> </a:t>
            </a:r>
            <a:r>
              <a:rPr lang="zh-CN" altLang="x-none" sz="3200" dirty="0">
                <a:solidFill>
                  <a:srgbClr val="0B37FF"/>
                </a:solidFill>
              </a:rPr>
              <a:t>较大的点</a:t>
            </a:r>
            <a:r>
              <a:rPr lang="zh-CN" altLang="x-none" sz="3200" dirty="0"/>
              <a:t>是</a:t>
            </a:r>
            <a:r>
              <a:rPr lang="zh-CN" altLang="x-none" sz="3200" dirty="0">
                <a:solidFill>
                  <a:srgbClr val="FF0000"/>
                </a:solidFill>
              </a:rPr>
              <a:t>异常点</a:t>
            </a:r>
            <a:r>
              <a:rPr lang="zh-CN" altLang="x-none" sz="3200" dirty="0"/>
              <a:t>；</a:t>
            </a:r>
          </a:p>
          <a:p>
            <a:pPr>
              <a:lnSpc>
                <a:spcPct val="150000"/>
              </a:lnSpc>
              <a:buFont typeface="Wingdings" charset="2"/>
              <a:buChar char="p"/>
            </a:pPr>
            <a:r>
              <a:rPr lang="zh-CN" altLang="x-none" sz="3400" dirty="0"/>
              <a:t>确定簇中心之后，其他点按照距离</a:t>
            </a:r>
            <a:r>
              <a:rPr lang="zh-CN" altLang="x-none" sz="3400" dirty="0">
                <a:solidFill>
                  <a:srgbClr val="0B37FF"/>
                </a:solidFill>
              </a:rPr>
              <a:t>已知簇的中心</a:t>
            </a:r>
            <a:r>
              <a:rPr lang="zh-CN" altLang="x-none" sz="3400" dirty="0"/>
              <a:t>最近进行分类</a:t>
            </a:r>
            <a:r>
              <a:rPr lang="zh-CN" altLang="en-US" sz="3400" dirty="0"/>
              <a:t>；</a:t>
            </a:r>
            <a:endParaRPr lang="zh-CN" altLang="x-none" sz="3400" dirty="0"/>
          </a:p>
          <a:p>
            <a:pPr>
              <a:lnSpc>
                <a:spcPct val="150000"/>
              </a:lnSpc>
            </a:pPr>
            <a:endParaRPr lang="zh-CN" altLang="x-none" sz="3200" dirty="0"/>
          </a:p>
        </p:txBody>
      </p:sp>
    </p:spTree>
    <p:custDataLst>
      <p:tags r:id="rId1"/>
    </p:custDataLst>
    <p:extLst>
      <p:ext uri="{BB962C8B-B14F-4D97-AF65-F5344CB8AC3E}">
        <p14:creationId xmlns:p14="http://schemas.microsoft.com/office/powerpoint/2010/main" val="41440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x-none"/>
              <a:t>密度最大值聚类过程</a:t>
            </a:r>
          </a:p>
        </p:txBody>
      </p:sp>
      <p:sp>
        <p:nvSpPr>
          <p:cNvPr id="31747" name="Rectangle 3"/>
          <p:cNvSpPr>
            <a:spLocks noGrp="1" noChangeArrowheads="1"/>
          </p:cNvSpPr>
          <p:nvPr>
            <p:ph idx="1"/>
          </p:nvPr>
        </p:nvSpPr>
        <p:spPr/>
        <p:txBody>
          <a:bodyPr>
            <a:normAutofit/>
          </a:bodyPr>
          <a:lstStyle/>
          <a:p>
            <a:pPr>
              <a:lnSpc>
                <a:spcPct val="100000"/>
              </a:lnSpc>
            </a:pPr>
            <a:r>
              <a:rPr lang="zh-CN" altLang="x-none" sz="2600" dirty="0">
                <a:solidFill>
                  <a:srgbClr val="C00000"/>
                </a:solidFill>
              </a:rPr>
              <a:t>左图</a:t>
            </a:r>
            <a:r>
              <a:rPr lang="zh-CN" altLang="x-none" sz="2600" dirty="0"/>
              <a:t>是所有点在二维空间的分布</a:t>
            </a:r>
            <a:r>
              <a:rPr lang="x-none" altLang="zh-CN" sz="2600" dirty="0"/>
              <a:t>, </a:t>
            </a:r>
            <a:r>
              <a:rPr lang="zh-CN" altLang="x-none" sz="2600" dirty="0">
                <a:solidFill>
                  <a:srgbClr val="C00000"/>
                </a:solidFill>
              </a:rPr>
              <a:t>右图</a:t>
            </a:r>
            <a:r>
              <a:rPr lang="zh-CN" altLang="x-none" sz="2600" dirty="0"/>
              <a:t>是以</a:t>
            </a:r>
            <a:r>
              <a:rPr lang="zh-CN" altLang="en-US" sz="2600" dirty="0"/>
              <a:t> </a:t>
            </a:r>
            <a:r>
              <a:rPr lang="x-none" altLang="zh-CN" sz="2600" dirty="0">
                <a:solidFill>
                  <a:srgbClr val="0B37FF"/>
                </a:solidFill>
              </a:rPr>
              <a:t>ρ</a:t>
            </a:r>
            <a:r>
              <a:rPr lang="zh-CN" altLang="en-US" sz="2600" dirty="0">
                <a:solidFill>
                  <a:srgbClr val="0B37FF"/>
                </a:solidFill>
              </a:rPr>
              <a:t> </a:t>
            </a:r>
            <a:r>
              <a:rPr lang="zh-CN" altLang="x-none" sz="2600" dirty="0">
                <a:solidFill>
                  <a:srgbClr val="0B37FF"/>
                </a:solidFill>
              </a:rPr>
              <a:t>为横坐标</a:t>
            </a:r>
            <a:r>
              <a:rPr lang="x-none" altLang="zh-CN" sz="2600" dirty="0"/>
              <a:t>, </a:t>
            </a:r>
            <a:r>
              <a:rPr lang="zh-CN" altLang="x-none" sz="2600" dirty="0"/>
              <a:t>以</a:t>
            </a:r>
            <a:r>
              <a:rPr lang="zh-CN" altLang="en-US" sz="2600" dirty="0"/>
              <a:t> </a:t>
            </a:r>
            <a:r>
              <a:rPr lang="x-none" altLang="zh-CN" sz="2600" dirty="0">
                <a:solidFill>
                  <a:srgbClr val="0B37FF"/>
                </a:solidFill>
              </a:rPr>
              <a:t>δ</a:t>
            </a:r>
            <a:r>
              <a:rPr lang="zh-CN" altLang="en-US" sz="2600" dirty="0">
                <a:solidFill>
                  <a:srgbClr val="0B37FF"/>
                </a:solidFill>
              </a:rPr>
              <a:t> </a:t>
            </a:r>
            <a:r>
              <a:rPr lang="zh-CN" altLang="x-none" sz="2600" dirty="0">
                <a:solidFill>
                  <a:srgbClr val="0B37FF"/>
                </a:solidFill>
              </a:rPr>
              <a:t>为纵坐标</a:t>
            </a:r>
            <a:r>
              <a:rPr lang="zh-CN" altLang="x-none" sz="2600" dirty="0"/>
              <a:t>绘制的</a:t>
            </a:r>
            <a:r>
              <a:rPr lang="zh-CN" altLang="x-none" sz="2600" dirty="0">
                <a:solidFill>
                  <a:srgbClr val="0B37FF"/>
                </a:solidFill>
              </a:rPr>
              <a:t>决策图</a:t>
            </a:r>
            <a:r>
              <a:rPr lang="zh-CN" altLang="x-none" sz="2600" dirty="0"/>
              <a:t>。</a:t>
            </a:r>
            <a:endParaRPr lang="en-US" altLang="zh-CN" sz="2600" dirty="0"/>
          </a:p>
          <a:p>
            <a:pPr>
              <a:lnSpc>
                <a:spcPct val="100000"/>
              </a:lnSpc>
            </a:pPr>
            <a:r>
              <a:rPr lang="zh-CN" altLang="x-none" sz="2600" dirty="0"/>
              <a:t>可以看到，</a:t>
            </a:r>
            <a:r>
              <a:rPr lang="x-none" altLang="zh-CN" sz="2600" dirty="0"/>
              <a:t>1</a:t>
            </a:r>
            <a:r>
              <a:rPr lang="zh-CN" altLang="x-none" sz="2600" dirty="0"/>
              <a:t>和</a:t>
            </a:r>
            <a:r>
              <a:rPr lang="x-none" altLang="zh-CN" sz="2600" dirty="0"/>
              <a:t>10</a:t>
            </a:r>
            <a:r>
              <a:rPr lang="zh-CN" altLang="x-none" sz="2600" dirty="0"/>
              <a:t>两个点的</a:t>
            </a:r>
            <a:r>
              <a:rPr lang="zh-CN" altLang="en-US" sz="2600" dirty="0"/>
              <a:t> </a:t>
            </a:r>
            <a:r>
              <a:rPr lang="x-none" altLang="zh-CN" sz="2600" dirty="0">
                <a:solidFill>
                  <a:srgbClr val="C00000"/>
                </a:solidFill>
              </a:rPr>
              <a:t>ρ</a:t>
            </a:r>
            <a:r>
              <a:rPr lang="x-none" altLang="zh-CN" sz="2600" baseline="-25000" dirty="0">
                <a:solidFill>
                  <a:srgbClr val="C00000"/>
                </a:solidFill>
              </a:rPr>
              <a:t>i</a:t>
            </a:r>
            <a:r>
              <a:rPr lang="zh-CN" altLang="en-US" sz="2600" baseline="-25000" dirty="0">
                <a:solidFill>
                  <a:srgbClr val="C00000"/>
                </a:solidFill>
              </a:rPr>
              <a:t> </a:t>
            </a:r>
            <a:r>
              <a:rPr lang="zh-CN" altLang="x-none" sz="2600" dirty="0">
                <a:solidFill>
                  <a:srgbClr val="C00000"/>
                </a:solidFill>
              </a:rPr>
              <a:t>和</a:t>
            </a:r>
            <a:r>
              <a:rPr lang="zh-CN" altLang="en-US" sz="2600" dirty="0">
                <a:solidFill>
                  <a:srgbClr val="C00000"/>
                </a:solidFill>
              </a:rPr>
              <a:t> </a:t>
            </a:r>
            <a:r>
              <a:rPr lang="x-none" altLang="zh-CN" sz="2600" dirty="0">
                <a:solidFill>
                  <a:srgbClr val="C00000"/>
                </a:solidFill>
              </a:rPr>
              <a:t>δ</a:t>
            </a:r>
            <a:r>
              <a:rPr lang="x-none" altLang="zh-CN" sz="2600" baseline="-25000" dirty="0">
                <a:solidFill>
                  <a:srgbClr val="C00000"/>
                </a:solidFill>
              </a:rPr>
              <a:t>i</a:t>
            </a:r>
            <a:r>
              <a:rPr lang="zh-CN" altLang="en-US" sz="2600" baseline="-25000" dirty="0">
                <a:solidFill>
                  <a:srgbClr val="C00000"/>
                </a:solidFill>
              </a:rPr>
              <a:t> </a:t>
            </a:r>
            <a:r>
              <a:rPr lang="zh-CN" altLang="x-none" sz="2600" dirty="0">
                <a:solidFill>
                  <a:srgbClr val="C00000"/>
                </a:solidFill>
              </a:rPr>
              <a:t>都比较大，作为簇的中心点</a:t>
            </a:r>
            <a:r>
              <a:rPr lang="zh-CN" altLang="x-none" sz="2600" dirty="0"/>
              <a:t>。</a:t>
            </a:r>
            <a:endParaRPr lang="en-US" altLang="zh-CN" sz="2600" dirty="0"/>
          </a:p>
          <a:p>
            <a:pPr>
              <a:lnSpc>
                <a:spcPct val="100000"/>
              </a:lnSpc>
            </a:pPr>
            <a:r>
              <a:rPr lang="x-none" altLang="zh-CN" sz="2600" dirty="0"/>
              <a:t>26</a:t>
            </a:r>
            <a:r>
              <a:rPr lang="zh-CN" altLang="x-none" sz="2600" dirty="0"/>
              <a:t>、</a:t>
            </a:r>
            <a:r>
              <a:rPr lang="x-none" altLang="zh-CN" sz="2600" dirty="0"/>
              <a:t>27</a:t>
            </a:r>
            <a:r>
              <a:rPr lang="zh-CN" altLang="x-none" sz="2600" dirty="0"/>
              <a:t>、</a:t>
            </a:r>
            <a:r>
              <a:rPr lang="x-none" altLang="zh-CN" sz="2600" dirty="0"/>
              <a:t>28</a:t>
            </a:r>
            <a:r>
              <a:rPr lang="zh-CN" altLang="x-none" sz="2600" dirty="0"/>
              <a:t>三个点的</a:t>
            </a:r>
            <a:r>
              <a:rPr lang="x-none" altLang="zh-CN" sz="2600" dirty="0">
                <a:solidFill>
                  <a:srgbClr val="C00000"/>
                </a:solidFill>
              </a:rPr>
              <a:t>δi</a:t>
            </a:r>
            <a:r>
              <a:rPr lang="zh-CN" altLang="x-none" sz="2600" dirty="0">
                <a:solidFill>
                  <a:srgbClr val="C00000"/>
                </a:solidFill>
              </a:rPr>
              <a:t>也比较大，但是</a:t>
            </a:r>
            <a:r>
              <a:rPr lang="x-none" altLang="zh-CN" sz="2600" dirty="0">
                <a:solidFill>
                  <a:srgbClr val="C00000"/>
                </a:solidFill>
              </a:rPr>
              <a:t>ρi</a:t>
            </a:r>
            <a:r>
              <a:rPr lang="zh-CN" altLang="x-none" sz="2600" dirty="0">
                <a:solidFill>
                  <a:srgbClr val="C00000"/>
                </a:solidFill>
              </a:rPr>
              <a:t>较小，所以是异常点</a:t>
            </a:r>
            <a:r>
              <a:rPr lang="zh-CN" altLang="x-none" sz="2600" dirty="0"/>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384" y="3174521"/>
            <a:ext cx="7886700" cy="3082750"/>
          </a:xfrm>
          <a:prstGeom prst="rect">
            <a:avLst/>
          </a:prstGeom>
        </p:spPr>
      </p:pic>
      <p:sp>
        <p:nvSpPr>
          <p:cNvPr id="4" name="矩形 3"/>
          <p:cNvSpPr/>
          <p:nvPr/>
        </p:nvSpPr>
        <p:spPr>
          <a:xfrm>
            <a:off x="7865780" y="3020264"/>
            <a:ext cx="1107996" cy="461665"/>
          </a:xfrm>
          <a:prstGeom prst="rect">
            <a:avLst/>
          </a:prstGeom>
        </p:spPr>
        <p:txBody>
          <a:bodyPr wrap="none">
            <a:spAutoFit/>
          </a:bodyPr>
          <a:lstStyle/>
          <a:p>
            <a:r>
              <a:rPr lang="zh-CN" altLang="en-US" sz="2400" b="1">
                <a:solidFill>
                  <a:srgbClr val="0B37FF"/>
                </a:solidFill>
              </a:rPr>
              <a:t>中心点</a:t>
            </a:r>
            <a:endParaRPr lang="zh-CN" altLang="en-US" sz="2400" b="1"/>
          </a:p>
        </p:txBody>
      </p:sp>
      <p:cxnSp>
        <p:nvCxnSpPr>
          <p:cNvPr id="6" name="直线箭头连接符 5"/>
          <p:cNvCxnSpPr/>
          <p:nvPr/>
        </p:nvCxnSpPr>
        <p:spPr>
          <a:xfrm flipH="1">
            <a:off x="8252605" y="3406848"/>
            <a:ext cx="189781" cy="544050"/>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8442385" y="3406849"/>
            <a:ext cx="667752" cy="272025"/>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594941" y="3508355"/>
            <a:ext cx="1107996" cy="461665"/>
          </a:xfrm>
          <a:prstGeom prst="rect">
            <a:avLst/>
          </a:prstGeom>
        </p:spPr>
        <p:txBody>
          <a:bodyPr wrap="none">
            <a:spAutoFit/>
          </a:bodyPr>
          <a:lstStyle/>
          <a:p>
            <a:r>
              <a:rPr lang="zh-CN" altLang="en-US" sz="2400" b="1" dirty="0">
                <a:solidFill>
                  <a:srgbClr val="C00000"/>
                </a:solidFill>
              </a:rPr>
              <a:t>异常点</a:t>
            </a:r>
          </a:p>
        </p:txBody>
      </p:sp>
      <p:sp>
        <p:nvSpPr>
          <p:cNvPr id="12" name="椭圆 11"/>
          <p:cNvSpPr/>
          <p:nvPr/>
        </p:nvSpPr>
        <p:spPr>
          <a:xfrm>
            <a:off x="6423805" y="4107024"/>
            <a:ext cx="500331" cy="1171701"/>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911438" y="3788914"/>
            <a:ext cx="1107996" cy="461665"/>
          </a:xfrm>
          <a:prstGeom prst="rect">
            <a:avLst/>
          </a:prstGeom>
        </p:spPr>
        <p:txBody>
          <a:bodyPr wrap="square">
            <a:spAutoFit/>
          </a:bodyPr>
          <a:lstStyle/>
          <a:p>
            <a:r>
              <a:rPr lang="zh-CN" altLang="en-US" sz="2400" b="1">
                <a:solidFill>
                  <a:srgbClr val="0B37FF"/>
                </a:solidFill>
              </a:rPr>
              <a:t>中心点</a:t>
            </a:r>
            <a:endParaRPr lang="zh-CN" altLang="en-US" sz="2400" b="1"/>
          </a:p>
        </p:txBody>
      </p:sp>
      <p:cxnSp>
        <p:nvCxnSpPr>
          <p:cNvPr id="21" name="直线箭头连接符 20"/>
          <p:cNvCxnSpPr/>
          <p:nvPr/>
        </p:nvCxnSpPr>
        <p:spPr>
          <a:xfrm flipH="1">
            <a:off x="3214778" y="4175499"/>
            <a:ext cx="1273267" cy="71217"/>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4488044" y="4175499"/>
            <a:ext cx="415625" cy="500019"/>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2556296" y="5072333"/>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4351579" y="5572024"/>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5001090" y="3711227"/>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42397142"/>
      </p:ext>
    </p:extLst>
  </p:cSld>
  <p:clrMapOvr>
    <a:masterClrMapping/>
  </p:clrMapOvr>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331" y="277891"/>
            <a:ext cx="8280400"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3237" y="74466"/>
            <a:ext cx="5934975" cy="3976975"/>
          </a:xfrm>
          <a:prstGeom prst="rect">
            <a:avLst/>
          </a:prstGeom>
        </p:spPr>
      </p:pic>
      <p:sp>
        <p:nvSpPr>
          <p:cNvPr id="3" name="圆角矩形标注 2"/>
          <p:cNvSpPr/>
          <p:nvPr/>
        </p:nvSpPr>
        <p:spPr>
          <a:xfrm>
            <a:off x="9372600" y="2590800"/>
            <a:ext cx="2362200" cy="914400"/>
          </a:xfrm>
          <a:prstGeom prst="wedgeRoundRectCallout">
            <a:avLst>
              <a:gd name="adj1" fmla="val -54425"/>
              <a:gd name="adj2" fmla="val 10513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选取</a:t>
            </a:r>
            <a:r>
              <a:rPr lang="en-US" altLang="zh-CN" sz="1400" dirty="0"/>
              <a:t>d</a:t>
            </a:r>
            <a:r>
              <a:rPr lang="en-US" altLang="zh-CN" sz="1400" baseline="-25000" dirty="0"/>
              <a:t>c</a:t>
            </a:r>
            <a:r>
              <a:rPr lang="zh-CN" altLang="en-US" sz="1400" dirty="0"/>
              <a:t>使得每个数据点的平均邻居个数约为总数据量的</a:t>
            </a:r>
            <a:r>
              <a:rPr lang="en-US" altLang="zh-CN" sz="1400" dirty="0"/>
              <a:t>1-2%</a:t>
            </a:r>
            <a:endParaRPr lang="zh-CN" altLang="en-US" sz="1400" dirty="0"/>
          </a:p>
          <a:p>
            <a:pPr algn="ctr"/>
            <a:endParaRPr lang="zh-CN" altLang="en-US" sz="1400" dirty="0"/>
          </a:p>
        </p:txBody>
      </p:sp>
    </p:spTree>
    <p:custDataLst>
      <p:tags r:id="rId1"/>
    </p:custDataLst>
    <p:extLst>
      <p:ext uri="{BB962C8B-B14F-4D97-AF65-F5344CB8AC3E}">
        <p14:creationId xmlns:p14="http://schemas.microsoft.com/office/powerpoint/2010/main" val="20754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x-none" dirty="0"/>
              <a:t>不同数据下</a:t>
            </a:r>
            <a:r>
              <a:rPr lang="zh-CN" altLang="x-none" dirty="0">
                <a:solidFill>
                  <a:srgbClr val="FF0000"/>
                </a:solidFill>
              </a:rPr>
              <a:t>密度最大值聚类</a:t>
            </a:r>
            <a:r>
              <a:rPr lang="zh-CN" altLang="x-none" dirty="0"/>
              <a:t>的效果</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658" y="944530"/>
            <a:ext cx="6791744" cy="534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9274397"/>
      </p:ext>
    </p:extLst>
  </p:cSld>
  <p:clrMapOvr>
    <a:masterClrMapping/>
  </p:clrMapOvr>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一、聚类度量</a:t>
            </a:r>
          </a:p>
        </p:txBody>
      </p:sp>
    </p:spTree>
    <p:extLst>
      <p:ext uri="{BB962C8B-B14F-4D97-AF65-F5344CB8AC3E}">
        <p14:creationId xmlns:p14="http://schemas.microsoft.com/office/powerpoint/2010/main" val="126648506"/>
      </p:ext>
    </p:extLst>
  </p:cSld>
  <p:clrMapOvr>
    <a:masterClrMapping/>
  </p:clrMapOvr>
  <p:extLst mod="1"/>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谱聚类</a:t>
            </a:r>
            <a:endParaRPr lang="zh-CN" altLang="x-none" dirty="0"/>
          </a:p>
        </p:txBody>
      </p:sp>
      <p:pic>
        <p:nvPicPr>
          <p:cNvPr id="3" name="图片 2">
            <a:extLst>
              <a:ext uri="{FF2B5EF4-FFF2-40B4-BE49-F238E27FC236}">
                <a16:creationId xmlns:a16="http://schemas.microsoft.com/office/drawing/2014/main" id="{31A30EFF-51DB-B246-AF22-41AEA47157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433" y="990600"/>
            <a:ext cx="8001000" cy="5252625"/>
          </a:xfrm>
          <a:prstGeom prst="rect">
            <a:avLst/>
          </a:prstGeom>
        </p:spPr>
      </p:pic>
    </p:spTree>
    <p:extLst>
      <p:ext uri="{BB962C8B-B14F-4D97-AF65-F5344CB8AC3E}">
        <p14:creationId xmlns:p14="http://schemas.microsoft.com/office/powerpoint/2010/main" val="3075779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谱聚类</a:t>
            </a:r>
            <a:endParaRPr lang="zh-CN" altLang="x-none" dirty="0"/>
          </a:p>
        </p:txBody>
      </p:sp>
      <p:pic>
        <p:nvPicPr>
          <p:cNvPr id="4" name="图片 3">
            <a:extLst>
              <a:ext uri="{FF2B5EF4-FFF2-40B4-BE49-F238E27FC236}">
                <a16:creationId xmlns:a16="http://schemas.microsoft.com/office/drawing/2014/main" id="{43094EC3-1BE6-FC45-AFF3-F6CDC1357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0312"/>
            <a:ext cx="9144000" cy="5032391"/>
          </a:xfrm>
          <a:prstGeom prst="rect">
            <a:avLst/>
          </a:prstGeom>
        </p:spPr>
      </p:pic>
    </p:spTree>
    <p:extLst>
      <p:ext uri="{BB962C8B-B14F-4D97-AF65-F5344CB8AC3E}">
        <p14:creationId xmlns:p14="http://schemas.microsoft.com/office/powerpoint/2010/main" val="85209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相似度矩阵</a:t>
            </a:r>
            <a:endParaRPr lang="zh-CN" altLang="x-none" dirty="0"/>
          </a:p>
        </p:txBody>
      </p:sp>
      <p:pic>
        <p:nvPicPr>
          <p:cNvPr id="3" name="图片 2">
            <a:extLst>
              <a:ext uri="{FF2B5EF4-FFF2-40B4-BE49-F238E27FC236}">
                <a16:creationId xmlns:a16="http://schemas.microsoft.com/office/drawing/2014/main" id="{9831962F-1822-8C40-8A96-5E6D7B56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2295"/>
            <a:ext cx="9144000" cy="5024673"/>
          </a:xfrm>
          <a:prstGeom prst="rect">
            <a:avLst/>
          </a:prstGeom>
        </p:spPr>
      </p:pic>
      <p:cxnSp>
        <p:nvCxnSpPr>
          <p:cNvPr id="5" name="直线连接符 4">
            <a:extLst>
              <a:ext uri="{FF2B5EF4-FFF2-40B4-BE49-F238E27FC236}">
                <a16:creationId xmlns:a16="http://schemas.microsoft.com/office/drawing/2014/main" id="{FA938D83-9D32-3D44-BFE5-45E6AC370687}"/>
              </a:ext>
            </a:extLst>
          </p:cNvPr>
          <p:cNvCxnSpPr>
            <a:cxnSpLocks/>
          </p:cNvCxnSpPr>
          <p:nvPr/>
        </p:nvCxnSpPr>
        <p:spPr>
          <a:xfrm>
            <a:off x="5324105" y="4999512"/>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6A7A1193-EF17-1540-8703-678AB9F5448C}"/>
              </a:ext>
            </a:extLst>
          </p:cNvPr>
          <p:cNvCxnSpPr>
            <a:cxnSpLocks/>
          </p:cNvCxnSpPr>
          <p:nvPr/>
        </p:nvCxnSpPr>
        <p:spPr>
          <a:xfrm>
            <a:off x="2234540" y="5615049"/>
            <a:ext cx="337457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411300B4-5D4C-0C46-BDF2-3DF6CF39DD3B}"/>
              </a:ext>
            </a:extLst>
          </p:cNvPr>
          <p:cNvCxnSpPr>
            <a:cxnSpLocks/>
          </p:cNvCxnSpPr>
          <p:nvPr/>
        </p:nvCxnSpPr>
        <p:spPr>
          <a:xfrm>
            <a:off x="4180115" y="2121724"/>
            <a:ext cx="563286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593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C97303-BAAD-B846-BBC3-06BF525E2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46992"/>
            <a:ext cx="9144000" cy="5052786"/>
          </a:xfrm>
          <a:prstGeom prst="rect">
            <a:avLst/>
          </a:prstGeom>
        </p:spPr>
      </p:pic>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cxnSp>
        <p:nvCxnSpPr>
          <p:cNvPr id="6" name="直线连接符 5">
            <a:extLst>
              <a:ext uri="{FF2B5EF4-FFF2-40B4-BE49-F238E27FC236}">
                <a16:creationId xmlns:a16="http://schemas.microsoft.com/office/drawing/2014/main" id="{FD1C4E9C-3B9B-5440-AED1-76266795AB60}"/>
              </a:ext>
            </a:extLst>
          </p:cNvPr>
          <p:cNvCxnSpPr>
            <a:cxnSpLocks/>
          </p:cNvCxnSpPr>
          <p:nvPr/>
        </p:nvCxnSpPr>
        <p:spPr>
          <a:xfrm>
            <a:off x="5252853" y="4952011"/>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1C623001-F09C-CC4E-B4CE-2F1D114223E6}"/>
              </a:ext>
            </a:extLst>
          </p:cNvPr>
          <p:cNvCxnSpPr>
            <a:cxnSpLocks/>
          </p:cNvCxnSpPr>
          <p:nvPr/>
        </p:nvCxnSpPr>
        <p:spPr>
          <a:xfrm>
            <a:off x="5846618" y="5450775"/>
            <a:ext cx="283820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B2CC59E3-1227-EE4C-8176-BBCDBF1A659D}"/>
              </a:ext>
            </a:extLst>
          </p:cNvPr>
          <p:cNvCxnSpPr>
            <a:cxnSpLocks/>
          </p:cNvCxnSpPr>
          <p:nvPr/>
        </p:nvCxnSpPr>
        <p:spPr>
          <a:xfrm>
            <a:off x="2032661" y="2943102"/>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1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相似度矩阵</a:t>
            </a:r>
            <a:endParaRPr lang="zh-CN" altLang="x-none" dirty="0"/>
          </a:p>
        </p:txBody>
      </p:sp>
      <p:pic>
        <p:nvPicPr>
          <p:cNvPr id="3" name="图片 2">
            <a:extLst>
              <a:ext uri="{FF2B5EF4-FFF2-40B4-BE49-F238E27FC236}">
                <a16:creationId xmlns:a16="http://schemas.microsoft.com/office/drawing/2014/main" id="{FA717CC8-A629-5149-85E9-1E8A54DE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2573"/>
            <a:ext cx="9144000" cy="5067869"/>
          </a:xfrm>
          <a:prstGeom prst="rect">
            <a:avLst/>
          </a:prstGeom>
        </p:spPr>
      </p:pic>
      <p:pic>
        <p:nvPicPr>
          <p:cNvPr id="9" name="图片 8">
            <a:extLst>
              <a:ext uri="{FF2B5EF4-FFF2-40B4-BE49-F238E27FC236}">
                <a16:creationId xmlns:a16="http://schemas.microsoft.com/office/drawing/2014/main" id="{B9620F5E-BD12-E545-BAAE-009333A8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702" y="2688606"/>
            <a:ext cx="3060700" cy="977900"/>
          </a:xfrm>
          <a:prstGeom prst="rect">
            <a:avLst/>
          </a:prstGeom>
        </p:spPr>
      </p:pic>
    </p:spTree>
    <p:extLst>
      <p:ext uri="{BB962C8B-B14F-4D97-AF65-F5344CB8AC3E}">
        <p14:creationId xmlns:p14="http://schemas.microsoft.com/office/powerpoint/2010/main" val="2880606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相似度矩阵</a:t>
            </a:r>
            <a:endParaRPr lang="zh-CN" altLang="x-none" dirty="0"/>
          </a:p>
        </p:txBody>
      </p:sp>
      <p:pic>
        <p:nvPicPr>
          <p:cNvPr id="8" name="图片 7">
            <a:extLst>
              <a:ext uri="{FF2B5EF4-FFF2-40B4-BE49-F238E27FC236}">
                <a16:creationId xmlns:a16="http://schemas.microsoft.com/office/drawing/2014/main" id="{C08C7288-3221-9B42-8C85-86C22A68D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018642"/>
            <a:ext cx="9144000" cy="4820717"/>
          </a:xfrm>
          <a:prstGeom prst="rect">
            <a:avLst/>
          </a:prstGeom>
        </p:spPr>
      </p:pic>
      <p:cxnSp>
        <p:nvCxnSpPr>
          <p:cNvPr id="11" name="直线连接符 10">
            <a:extLst>
              <a:ext uri="{FF2B5EF4-FFF2-40B4-BE49-F238E27FC236}">
                <a16:creationId xmlns:a16="http://schemas.microsoft.com/office/drawing/2014/main" id="{B390A2C3-1F1E-7849-AABA-288F4D7FA728}"/>
              </a:ext>
            </a:extLst>
          </p:cNvPr>
          <p:cNvCxnSpPr>
            <a:cxnSpLocks/>
          </p:cNvCxnSpPr>
          <p:nvPr/>
        </p:nvCxnSpPr>
        <p:spPr>
          <a:xfrm>
            <a:off x="5359730" y="4144489"/>
            <a:ext cx="51301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1E6A8281-86F4-DB4C-92EC-7CD0A0711334}"/>
              </a:ext>
            </a:extLst>
          </p:cNvPr>
          <p:cNvCxnSpPr>
            <a:cxnSpLocks/>
          </p:cNvCxnSpPr>
          <p:nvPr/>
        </p:nvCxnSpPr>
        <p:spPr>
          <a:xfrm>
            <a:off x="1676401" y="4439392"/>
            <a:ext cx="317269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5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pic>
        <p:nvPicPr>
          <p:cNvPr id="4" name="图片 3">
            <a:extLst>
              <a:ext uri="{FF2B5EF4-FFF2-40B4-BE49-F238E27FC236}">
                <a16:creationId xmlns:a16="http://schemas.microsoft.com/office/drawing/2014/main" id="{F6C8D409-8984-9946-82D4-EDCEDF4B2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00691"/>
            <a:ext cx="9144000" cy="5094125"/>
          </a:xfrm>
          <a:prstGeom prst="rect">
            <a:avLst/>
          </a:prstGeom>
        </p:spPr>
      </p:pic>
      <p:pic>
        <p:nvPicPr>
          <p:cNvPr id="5" name="图片 4">
            <a:extLst>
              <a:ext uri="{FF2B5EF4-FFF2-40B4-BE49-F238E27FC236}">
                <a16:creationId xmlns:a16="http://schemas.microsoft.com/office/drawing/2014/main" id="{A4BF7484-A9ED-1746-918F-A619C3B43FB9}"/>
              </a:ext>
            </a:extLst>
          </p:cNvPr>
          <p:cNvPicPr>
            <a:picLocks noChangeAspect="1"/>
          </p:cNvPicPr>
          <p:nvPr/>
        </p:nvPicPr>
        <p:blipFill>
          <a:blip r:embed="rId3"/>
          <a:stretch>
            <a:fillRect/>
          </a:stretch>
        </p:blipFill>
        <p:spPr>
          <a:xfrm>
            <a:off x="8466530" y="42864"/>
            <a:ext cx="2201471" cy="2068852"/>
          </a:xfrm>
          <a:prstGeom prst="rect">
            <a:avLst/>
          </a:prstGeom>
        </p:spPr>
      </p:pic>
      <p:pic>
        <p:nvPicPr>
          <p:cNvPr id="6" name="图片 5">
            <a:extLst>
              <a:ext uri="{FF2B5EF4-FFF2-40B4-BE49-F238E27FC236}">
                <a16:creationId xmlns:a16="http://schemas.microsoft.com/office/drawing/2014/main" id="{69801DCE-1982-294C-BCA1-993ABDA3D8AA}"/>
              </a:ext>
            </a:extLst>
          </p:cNvPr>
          <p:cNvPicPr>
            <a:picLocks noChangeAspect="1"/>
          </p:cNvPicPr>
          <p:nvPr/>
        </p:nvPicPr>
        <p:blipFill>
          <a:blip r:embed="rId4"/>
          <a:stretch>
            <a:fillRect/>
          </a:stretch>
        </p:blipFill>
        <p:spPr>
          <a:xfrm>
            <a:off x="7638885" y="3723821"/>
            <a:ext cx="2245921" cy="2108975"/>
          </a:xfrm>
          <a:prstGeom prst="rect">
            <a:avLst/>
          </a:prstGeom>
        </p:spPr>
      </p:pic>
      <p:pic>
        <p:nvPicPr>
          <p:cNvPr id="8" name="图片 7">
            <a:extLst>
              <a:ext uri="{FF2B5EF4-FFF2-40B4-BE49-F238E27FC236}">
                <a16:creationId xmlns:a16="http://schemas.microsoft.com/office/drawing/2014/main" id="{070F385F-FED4-4544-9BCE-EF5334E67362}"/>
              </a:ext>
            </a:extLst>
          </p:cNvPr>
          <p:cNvPicPr>
            <a:picLocks noChangeAspect="1"/>
          </p:cNvPicPr>
          <p:nvPr/>
        </p:nvPicPr>
        <p:blipFill>
          <a:blip r:embed="rId5"/>
          <a:stretch>
            <a:fillRect/>
          </a:stretch>
        </p:blipFill>
        <p:spPr>
          <a:xfrm>
            <a:off x="5212485" y="176001"/>
            <a:ext cx="1767031" cy="1469426"/>
          </a:xfrm>
          <a:prstGeom prst="rect">
            <a:avLst/>
          </a:prstGeom>
        </p:spPr>
      </p:pic>
    </p:spTree>
    <p:extLst>
      <p:ext uri="{BB962C8B-B14F-4D97-AF65-F5344CB8AC3E}">
        <p14:creationId xmlns:p14="http://schemas.microsoft.com/office/powerpoint/2010/main" val="1742331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pic>
        <p:nvPicPr>
          <p:cNvPr id="3" name="图片 2">
            <a:extLst>
              <a:ext uri="{FF2B5EF4-FFF2-40B4-BE49-F238E27FC236}">
                <a16:creationId xmlns:a16="http://schemas.microsoft.com/office/drawing/2014/main" id="{8BCD53EF-D711-C940-9DFC-98655776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28193"/>
            <a:ext cx="9144000" cy="5001614"/>
          </a:xfrm>
          <a:prstGeom prst="rect">
            <a:avLst/>
          </a:prstGeom>
        </p:spPr>
      </p:pic>
      <p:cxnSp>
        <p:nvCxnSpPr>
          <p:cNvPr id="6" name="直线连接符 5">
            <a:extLst>
              <a:ext uri="{FF2B5EF4-FFF2-40B4-BE49-F238E27FC236}">
                <a16:creationId xmlns:a16="http://schemas.microsoft.com/office/drawing/2014/main" id="{FD1C4E9C-3B9B-5440-AED1-76266795AB60}"/>
              </a:ext>
            </a:extLst>
          </p:cNvPr>
          <p:cNvCxnSpPr>
            <a:cxnSpLocks/>
          </p:cNvCxnSpPr>
          <p:nvPr/>
        </p:nvCxnSpPr>
        <p:spPr>
          <a:xfrm>
            <a:off x="5787242" y="5284519"/>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1C623001-F09C-CC4E-B4CE-2F1D114223E6}"/>
              </a:ext>
            </a:extLst>
          </p:cNvPr>
          <p:cNvCxnSpPr>
            <a:cxnSpLocks/>
          </p:cNvCxnSpPr>
          <p:nvPr/>
        </p:nvCxnSpPr>
        <p:spPr>
          <a:xfrm>
            <a:off x="2165267" y="5723907"/>
            <a:ext cx="250569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007C263-E7BE-FE45-A980-33DE49FE3A3C}"/>
              </a:ext>
            </a:extLst>
          </p:cNvPr>
          <p:cNvPicPr>
            <a:picLocks noChangeAspect="1"/>
          </p:cNvPicPr>
          <p:nvPr/>
        </p:nvPicPr>
        <p:blipFill>
          <a:blip r:embed="rId3"/>
          <a:stretch>
            <a:fillRect/>
          </a:stretch>
        </p:blipFill>
        <p:spPr>
          <a:xfrm>
            <a:off x="8327983" y="42865"/>
            <a:ext cx="2304968" cy="1504089"/>
          </a:xfrm>
          <a:prstGeom prst="rect">
            <a:avLst/>
          </a:prstGeom>
        </p:spPr>
      </p:pic>
      <p:sp>
        <p:nvSpPr>
          <p:cNvPr id="9" name="文本框 8">
            <a:extLst>
              <a:ext uri="{FF2B5EF4-FFF2-40B4-BE49-F238E27FC236}">
                <a16:creationId xmlns:a16="http://schemas.microsoft.com/office/drawing/2014/main" id="{8E313836-A059-F848-8D7A-25BC897E8095}"/>
              </a:ext>
            </a:extLst>
          </p:cNvPr>
          <p:cNvSpPr txBox="1"/>
          <p:nvPr/>
        </p:nvSpPr>
        <p:spPr>
          <a:xfrm>
            <a:off x="4908468" y="223919"/>
            <a:ext cx="2457615" cy="523220"/>
          </a:xfrm>
          <a:prstGeom prst="rect">
            <a:avLst/>
          </a:prstGeom>
          <a:noFill/>
        </p:spPr>
        <p:txBody>
          <a:bodyPr wrap="square" rtlCol="0">
            <a:spAutoFit/>
          </a:bodyPr>
          <a:lstStyle/>
          <a:p>
            <a:r>
              <a:rPr kumimoji="1" lang="en-US" altLang="zh-CN" sz="2800" dirty="0">
                <a:solidFill>
                  <a:srgbClr val="C00000"/>
                </a:solidFill>
              </a:rPr>
              <a:t>L</a:t>
            </a:r>
            <a:r>
              <a:rPr kumimoji="1" lang="zh-Hans" altLang="en-US" sz="2800" dirty="0">
                <a:solidFill>
                  <a:srgbClr val="C00000"/>
                </a:solidFill>
              </a:rPr>
              <a:t> </a:t>
            </a:r>
            <a:r>
              <a:rPr kumimoji="1" lang="zh-CN" altLang="en-US" sz="2800" dirty="0">
                <a:solidFill>
                  <a:srgbClr val="C00000"/>
                </a:solidFill>
              </a:rPr>
              <a:t>也是对称的</a:t>
            </a:r>
          </a:p>
        </p:txBody>
      </p:sp>
      <p:sp>
        <p:nvSpPr>
          <p:cNvPr id="11" name="矩形 10">
            <a:extLst>
              <a:ext uri="{FF2B5EF4-FFF2-40B4-BE49-F238E27FC236}">
                <a16:creationId xmlns:a16="http://schemas.microsoft.com/office/drawing/2014/main" id="{7E13D8E6-FDC4-BD4D-BF3A-9CB856189CA9}"/>
              </a:ext>
            </a:extLst>
          </p:cNvPr>
          <p:cNvSpPr/>
          <p:nvPr/>
        </p:nvSpPr>
        <p:spPr>
          <a:xfrm>
            <a:off x="1524001" y="1546954"/>
            <a:ext cx="1436913" cy="1384995"/>
          </a:xfrm>
          <a:prstGeom prst="rect">
            <a:avLst/>
          </a:prstGeom>
        </p:spPr>
        <p:txBody>
          <a:bodyPr wrap="square">
            <a:spAutoFit/>
          </a:bodyPr>
          <a:lstStyle/>
          <a:p>
            <a:r>
              <a:rPr lang="zh-CN" altLang="en-US" sz="2800" dirty="0">
                <a:solidFill>
                  <a:srgbClr val="C00000"/>
                </a:solidFill>
                <a:latin typeface="Verdana" panose="020B0604030504040204" pitchFamily="34" charset="0"/>
              </a:rPr>
              <a:t>对于任意的向量</a:t>
            </a:r>
            <a:r>
              <a:rPr lang="zh-Hans" altLang="en-US" sz="2800" dirty="0">
                <a:solidFill>
                  <a:srgbClr val="C00000"/>
                </a:solidFill>
                <a:latin typeface="Verdana" panose="020B0604030504040204" pitchFamily="34" charset="0"/>
              </a:rPr>
              <a:t> </a:t>
            </a:r>
            <a:r>
              <a:rPr lang="en" altLang="zh-CN" sz="2800" i="1" dirty="0">
                <a:solidFill>
                  <a:srgbClr val="C00000"/>
                </a:solidFill>
                <a:latin typeface="MathJax_Math-italic"/>
              </a:rPr>
              <a:t>f</a:t>
            </a:r>
            <a:endParaRPr lang="zh-CN" altLang="en-US" sz="2800" i="1" dirty="0">
              <a:solidFill>
                <a:srgbClr val="C00000"/>
              </a:solidFill>
            </a:endParaRPr>
          </a:p>
        </p:txBody>
      </p:sp>
      <p:pic>
        <p:nvPicPr>
          <p:cNvPr id="12" name="图片 11">
            <a:extLst>
              <a:ext uri="{FF2B5EF4-FFF2-40B4-BE49-F238E27FC236}">
                <a16:creationId xmlns:a16="http://schemas.microsoft.com/office/drawing/2014/main" id="{A0935546-CA0B-9245-AAE1-A1522BCCC23E}"/>
              </a:ext>
            </a:extLst>
          </p:cNvPr>
          <p:cNvPicPr>
            <a:picLocks noChangeAspect="1"/>
          </p:cNvPicPr>
          <p:nvPr/>
        </p:nvPicPr>
        <p:blipFill>
          <a:blip r:embed="rId4"/>
          <a:stretch>
            <a:fillRect/>
          </a:stretch>
        </p:blipFill>
        <p:spPr>
          <a:xfrm>
            <a:off x="5446980" y="5652230"/>
            <a:ext cx="4445000" cy="393700"/>
          </a:xfrm>
          <a:prstGeom prst="rect">
            <a:avLst/>
          </a:prstGeom>
          <a:ln w="38100">
            <a:solidFill>
              <a:srgbClr val="C00000"/>
            </a:solidFill>
          </a:ln>
        </p:spPr>
      </p:pic>
    </p:spTree>
    <p:extLst>
      <p:ext uri="{BB962C8B-B14F-4D97-AF65-F5344CB8AC3E}">
        <p14:creationId xmlns:p14="http://schemas.microsoft.com/office/powerpoint/2010/main" val="3021112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算法</a:t>
            </a:r>
            <a:endParaRPr lang="zh-CN" altLang="x-none" dirty="0"/>
          </a:p>
        </p:txBody>
      </p:sp>
      <p:pic>
        <p:nvPicPr>
          <p:cNvPr id="3" name="图片 2">
            <a:extLst>
              <a:ext uri="{FF2B5EF4-FFF2-40B4-BE49-F238E27FC236}">
                <a16:creationId xmlns:a16="http://schemas.microsoft.com/office/drawing/2014/main" id="{FF81A9AE-45DF-034E-8724-DC6349CA5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659" y="1080655"/>
            <a:ext cx="8785790" cy="4678879"/>
          </a:xfrm>
          <a:prstGeom prst="rect">
            <a:avLst/>
          </a:prstGeom>
        </p:spPr>
      </p:pic>
    </p:spTree>
    <p:extLst>
      <p:ext uri="{BB962C8B-B14F-4D97-AF65-F5344CB8AC3E}">
        <p14:creationId xmlns:p14="http://schemas.microsoft.com/office/powerpoint/2010/main" val="3039234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算法</a:t>
            </a:r>
            <a:endParaRPr lang="zh-CN" altLang="x-none" dirty="0"/>
          </a:p>
        </p:txBody>
      </p:sp>
      <p:pic>
        <p:nvPicPr>
          <p:cNvPr id="4" name="图片 3">
            <a:extLst>
              <a:ext uri="{FF2B5EF4-FFF2-40B4-BE49-F238E27FC236}">
                <a16:creationId xmlns:a16="http://schemas.microsoft.com/office/drawing/2014/main" id="{84138179-47C4-1146-8103-77DDB986824B}"/>
              </a:ext>
            </a:extLst>
          </p:cNvPr>
          <p:cNvPicPr>
            <a:picLocks noChangeAspect="1"/>
          </p:cNvPicPr>
          <p:nvPr/>
        </p:nvPicPr>
        <p:blipFill>
          <a:blip r:embed="rId2"/>
          <a:stretch>
            <a:fillRect/>
          </a:stretch>
        </p:blipFill>
        <p:spPr>
          <a:xfrm>
            <a:off x="1987138" y="972865"/>
            <a:ext cx="8115053" cy="5362786"/>
          </a:xfrm>
          <a:prstGeom prst="rect">
            <a:avLst/>
          </a:prstGeom>
        </p:spPr>
      </p:pic>
    </p:spTree>
    <p:extLst>
      <p:ext uri="{BB962C8B-B14F-4D97-AF65-F5344CB8AC3E}">
        <p14:creationId xmlns:p14="http://schemas.microsoft.com/office/powerpoint/2010/main" val="35575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聚类任务</a:t>
            </a:r>
          </a:p>
        </p:txBody>
      </p:sp>
      <p:sp>
        <p:nvSpPr>
          <p:cNvPr id="3" name="内容占位符 2"/>
          <p:cNvSpPr>
            <a:spLocks noGrp="1"/>
          </p:cNvSpPr>
          <p:nvPr>
            <p:ph idx="1"/>
          </p:nvPr>
        </p:nvSpPr>
        <p:spPr/>
        <p:txBody>
          <a:bodyPr>
            <a:normAutofit/>
          </a:bodyPr>
          <a:lstStyle/>
          <a:p>
            <a:pPr>
              <a:lnSpc>
                <a:spcPct val="100000"/>
              </a:lnSpc>
            </a:pPr>
            <a:r>
              <a:rPr lang="zh-CN" altLang="x-none" sz="2600" dirty="0"/>
              <a:t>给定一个有</a:t>
            </a:r>
            <a:r>
              <a:rPr lang="x-none" altLang="zh-CN" sz="2600" dirty="0"/>
              <a:t>N</a:t>
            </a:r>
            <a:r>
              <a:rPr lang="zh-CN" altLang="x-none" sz="2600" dirty="0"/>
              <a:t>个对象的数据集，划分聚类技术将构造数据的</a:t>
            </a:r>
            <a:r>
              <a:rPr lang="x-none" altLang="zh-CN" sz="2600" dirty="0"/>
              <a:t>k</a:t>
            </a:r>
            <a:r>
              <a:rPr lang="zh-CN" altLang="x-none" sz="2600" dirty="0"/>
              <a:t>个划分，每一个划分代表一个簇，</a:t>
            </a:r>
            <a:r>
              <a:rPr lang="x-none" altLang="zh-CN" sz="2600" dirty="0"/>
              <a:t>k≤n</a:t>
            </a:r>
            <a:r>
              <a:rPr lang="zh-CN" altLang="x-none" sz="2600" dirty="0"/>
              <a:t>。也就是说，聚类将数据划分为</a:t>
            </a:r>
            <a:r>
              <a:rPr lang="x-none" altLang="zh-CN" sz="2600" dirty="0"/>
              <a:t>k</a:t>
            </a:r>
            <a:r>
              <a:rPr lang="zh-CN" altLang="x-none" sz="2600" dirty="0"/>
              <a:t>个簇，而且这</a:t>
            </a:r>
            <a:r>
              <a:rPr lang="x-none" altLang="zh-CN" sz="2600" dirty="0"/>
              <a:t>k</a:t>
            </a:r>
            <a:r>
              <a:rPr lang="zh-CN" altLang="x-none" sz="2600" dirty="0"/>
              <a:t>个划分满足下列条件：</a:t>
            </a:r>
          </a:p>
          <a:p>
            <a:pPr lvl="1">
              <a:lnSpc>
                <a:spcPct val="100000"/>
              </a:lnSpc>
            </a:pPr>
            <a:r>
              <a:rPr lang="zh-CN" altLang="x-none" sz="2400" dirty="0"/>
              <a:t>每一个簇至少包含一个对象</a:t>
            </a:r>
          </a:p>
          <a:p>
            <a:pPr lvl="1">
              <a:lnSpc>
                <a:spcPct val="100000"/>
              </a:lnSpc>
            </a:pPr>
            <a:r>
              <a:rPr lang="zh-CN" altLang="x-none" sz="2400" dirty="0"/>
              <a:t>每一个对象属于且仅属于一个簇</a:t>
            </a:r>
          </a:p>
          <a:p>
            <a:pPr>
              <a:lnSpc>
                <a:spcPct val="100000"/>
              </a:lnSpc>
            </a:pPr>
            <a:r>
              <a:rPr lang="zh-CN" altLang="x-none" sz="2600" dirty="0"/>
              <a:t>基本思想：对于给定的</a:t>
            </a:r>
            <a:r>
              <a:rPr lang="x-none" altLang="zh-CN" sz="2600" dirty="0"/>
              <a:t>k</a:t>
            </a:r>
            <a:r>
              <a:rPr lang="zh-CN" altLang="x-none" sz="2600" dirty="0"/>
              <a:t>，算法首先给出一个初始的划分方法，以后通过反复迭代的方法改变划分，使得每一次改进之后的划分方案都</a:t>
            </a:r>
            <a:r>
              <a:rPr lang="zh-CN" altLang="x-none" sz="2600" dirty="0">
                <a:solidFill>
                  <a:srgbClr val="FF0000"/>
                </a:solidFill>
              </a:rPr>
              <a:t>较前一次更好</a:t>
            </a:r>
            <a:r>
              <a:rPr lang="zh-CN" altLang="x-none" sz="2600" dirty="0"/>
              <a:t>。</a:t>
            </a:r>
          </a:p>
        </p:txBody>
      </p:sp>
      <p:sp>
        <p:nvSpPr>
          <p:cNvPr id="21" name="内容占位符 2"/>
          <p:cNvSpPr txBox="1">
            <a:spLocks/>
          </p:cNvSpPr>
          <p:nvPr/>
        </p:nvSpPr>
        <p:spPr>
          <a:xfrm>
            <a:off x="355016" y="4495800"/>
            <a:ext cx="8616950" cy="89498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dirty="0"/>
              <a:t>基于不同的学习策略，有多种类型的聚类算法。</a:t>
            </a:r>
            <a:endParaRPr lang="en-US" altLang="zh-CN" sz="2600" dirty="0"/>
          </a:p>
          <a:p>
            <a:r>
              <a:rPr lang="zh-CN" altLang="en-US" sz="2600" dirty="0"/>
              <a:t>基本问题：</a:t>
            </a:r>
            <a:r>
              <a:rPr lang="zh-CN" altLang="en-US" sz="2600" dirty="0">
                <a:solidFill>
                  <a:srgbClr val="FF0000"/>
                </a:solidFill>
              </a:rPr>
              <a:t>相似性</a:t>
            </a:r>
            <a:r>
              <a:rPr lang="en-US" altLang="zh-CN" sz="2600" dirty="0">
                <a:solidFill>
                  <a:srgbClr val="FF0000"/>
                </a:solidFill>
              </a:rPr>
              <a:t>/</a:t>
            </a:r>
            <a:r>
              <a:rPr lang="zh-CN" altLang="en-US" sz="2600" dirty="0">
                <a:solidFill>
                  <a:srgbClr val="FF0000"/>
                </a:solidFill>
              </a:rPr>
              <a:t>距离计算</a:t>
            </a:r>
            <a:r>
              <a:rPr lang="zh-CN" altLang="en-US" sz="2600" dirty="0"/>
              <a:t>。</a:t>
            </a:r>
          </a:p>
        </p:txBody>
      </p:sp>
    </p:spTree>
    <p:custDataLst>
      <p:tags r:id="rId1"/>
    </p:custDataLst>
    <p:extLst>
      <p:ext uri="{BB962C8B-B14F-4D97-AF65-F5344CB8AC3E}">
        <p14:creationId xmlns:p14="http://schemas.microsoft.com/office/powerpoint/2010/main" val="11834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extLst mod="1"/>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pic>
        <p:nvPicPr>
          <p:cNvPr id="3" name="图片 2">
            <a:extLst>
              <a:ext uri="{FF2B5EF4-FFF2-40B4-BE49-F238E27FC236}">
                <a16:creationId xmlns:a16="http://schemas.microsoft.com/office/drawing/2014/main" id="{30C17ACC-DDC2-8B47-942F-578C2363D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4287"/>
            <a:ext cx="9144000" cy="6729426"/>
          </a:xfrm>
          <a:prstGeom prst="rect">
            <a:avLst/>
          </a:prstGeom>
        </p:spPr>
      </p:pic>
    </p:spTree>
    <p:extLst>
      <p:ext uri="{BB962C8B-B14F-4D97-AF65-F5344CB8AC3E}">
        <p14:creationId xmlns:p14="http://schemas.microsoft.com/office/powerpoint/2010/main" val="2440256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BB31EF0-62C5-F545-8C56-97568146EFAA}"/>
              </a:ext>
            </a:extLst>
          </p:cNvPr>
          <p:cNvGrpSpPr/>
          <p:nvPr/>
        </p:nvGrpSpPr>
        <p:grpSpPr>
          <a:xfrm>
            <a:off x="3103092" y="3089449"/>
            <a:ext cx="5819554" cy="1722551"/>
            <a:chOff x="1127511" y="1010693"/>
            <a:chExt cx="5819554" cy="1722551"/>
          </a:xfrm>
        </p:grpSpPr>
        <p:pic>
          <p:nvPicPr>
            <p:cNvPr id="11" name="图片 10">
              <a:extLst>
                <a:ext uri="{FF2B5EF4-FFF2-40B4-BE49-F238E27FC236}">
                  <a16:creationId xmlns:a16="http://schemas.microsoft.com/office/drawing/2014/main" id="{D10EC897-C8AD-5E4B-9F3A-71754565D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12" name="图片 11">
              <a:extLst>
                <a:ext uri="{FF2B5EF4-FFF2-40B4-BE49-F238E27FC236}">
                  <a16:creationId xmlns:a16="http://schemas.microsoft.com/office/drawing/2014/main" id="{D463A720-B0ED-C340-B50F-17A674EC7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
        <p:nvSpPr>
          <p:cNvPr id="31746" name="Rectangle 2"/>
          <p:cNvSpPr>
            <a:spLocks noGrp="1" noChangeArrowheads="1"/>
          </p:cNvSpPr>
          <p:nvPr>
            <p:ph type="title"/>
          </p:nvPr>
        </p:nvSpPr>
        <p:spPr/>
        <p:txBody>
          <a:bodyPr/>
          <a:lstStyle/>
          <a:p>
            <a:r>
              <a:rPr lang="en" altLang="zh-CN" dirty="0">
                <a:effectLst/>
              </a:rPr>
              <a:t>Affinity Propagation</a:t>
            </a:r>
            <a:r>
              <a:rPr lang="zh-Hans" altLang="en-US" dirty="0">
                <a:effectLst/>
              </a:rPr>
              <a:t> </a:t>
            </a:r>
            <a:r>
              <a:rPr lang="en-US" altLang="zh-Hans" dirty="0">
                <a:solidFill>
                  <a:srgbClr val="0B37FF"/>
                </a:solidFill>
                <a:effectLst/>
              </a:rPr>
              <a:t>–</a:t>
            </a:r>
            <a:r>
              <a:rPr lang="zh-Hans" altLang="en-US" dirty="0">
                <a:solidFill>
                  <a:srgbClr val="0B37FF"/>
                </a:solidFill>
                <a:effectLst/>
              </a:rPr>
              <a:t> </a:t>
            </a:r>
            <a:r>
              <a:rPr lang="zh-CN" altLang="en-US" dirty="0">
                <a:solidFill>
                  <a:srgbClr val="0B37FF"/>
                </a:solidFill>
                <a:effectLst/>
              </a:rPr>
              <a:t>知乎</a:t>
            </a:r>
            <a:endParaRPr lang="zh-CN" altLang="x-none" dirty="0">
              <a:solidFill>
                <a:srgbClr val="0B37FF"/>
              </a:solidFill>
            </a:endParaRPr>
          </a:p>
        </p:txBody>
      </p:sp>
      <p:sp>
        <p:nvSpPr>
          <p:cNvPr id="2" name="矩形 1">
            <a:extLst>
              <a:ext uri="{FF2B5EF4-FFF2-40B4-BE49-F238E27FC236}">
                <a16:creationId xmlns:a16="http://schemas.microsoft.com/office/drawing/2014/main" id="{B568000C-ECCF-7A4D-9CE3-C428612C0EC9}"/>
              </a:ext>
            </a:extLst>
          </p:cNvPr>
          <p:cNvSpPr/>
          <p:nvPr/>
        </p:nvSpPr>
        <p:spPr>
          <a:xfrm>
            <a:off x="1524000" y="980152"/>
            <a:ext cx="8728364" cy="707886"/>
          </a:xfrm>
          <a:prstGeom prst="rect">
            <a:avLst/>
          </a:prstGeom>
        </p:spPr>
        <p:txBody>
          <a:bodyPr wrap="square">
            <a:spAutoFit/>
          </a:bodyPr>
          <a:lstStyle/>
          <a:p>
            <a:r>
              <a:rPr lang="en-US" altLang="zh-Hans" sz="2000" i="1" dirty="0">
                <a:solidFill>
                  <a:srgbClr val="C00000"/>
                </a:solidFill>
                <a:latin typeface="-apple-system"/>
              </a:rPr>
              <a:t>&lt;&lt;</a:t>
            </a:r>
            <a:r>
              <a:rPr lang="en" altLang="zh-CN" sz="2000" i="1" dirty="0">
                <a:solidFill>
                  <a:srgbClr val="C00000"/>
                </a:solidFill>
                <a:latin typeface="-apple-system"/>
              </a:rPr>
              <a:t>Clustering by Passing Messages Between Data Points</a:t>
            </a:r>
            <a:r>
              <a:rPr lang="en-US" altLang="zh-Hans" sz="2000" i="1" dirty="0">
                <a:solidFill>
                  <a:srgbClr val="C00000"/>
                </a:solidFill>
                <a:latin typeface="-apple-system"/>
              </a:rPr>
              <a:t>&gt;&gt;</a:t>
            </a:r>
            <a:r>
              <a:rPr lang="en-US" altLang="zh-Hans" sz="2000" dirty="0">
                <a:solidFill>
                  <a:srgbClr val="C00000"/>
                </a:solidFill>
                <a:latin typeface="-apple-system"/>
              </a:rPr>
              <a:t>,</a:t>
            </a:r>
            <a:r>
              <a:rPr lang="zh-Hans" altLang="en-US" sz="2000" dirty="0">
                <a:solidFill>
                  <a:srgbClr val="C00000"/>
                </a:solidFill>
                <a:latin typeface="-apple-system"/>
              </a:rPr>
              <a:t> </a:t>
            </a:r>
            <a:r>
              <a:rPr lang="en-US" altLang="zh-Hans" sz="2000" dirty="0">
                <a:solidFill>
                  <a:srgbClr val="C00000"/>
                </a:solidFill>
                <a:latin typeface="-apple-system"/>
              </a:rPr>
              <a:t>2007,</a:t>
            </a:r>
            <a:r>
              <a:rPr lang="zh-Hans" altLang="en-US" sz="2000" dirty="0">
                <a:solidFill>
                  <a:srgbClr val="C00000"/>
                </a:solidFill>
                <a:latin typeface="-apple-system"/>
              </a:rPr>
              <a:t> </a:t>
            </a:r>
            <a:r>
              <a:rPr lang="en-US" altLang="zh-Hans" sz="2000" dirty="0">
                <a:solidFill>
                  <a:srgbClr val="C00000"/>
                </a:solidFill>
                <a:latin typeface="-apple-system"/>
              </a:rPr>
              <a:t>Science</a:t>
            </a:r>
            <a:endParaRPr lang="zh-CN" altLang="en-US" sz="2000" dirty="0">
              <a:solidFill>
                <a:srgbClr val="C00000"/>
              </a:solidFill>
            </a:endParaRPr>
          </a:p>
        </p:txBody>
      </p:sp>
      <p:sp>
        <p:nvSpPr>
          <p:cNvPr id="3" name="矩形 2">
            <a:extLst>
              <a:ext uri="{FF2B5EF4-FFF2-40B4-BE49-F238E27FC236}">
                <a16:creationId xmlns:a16="http://schemas.microsoft.com/office/drawing/2014/main" id="{B774B536-D148-3F45-ADA2-EDA19B7426E1}"/>
              </a:ext>
            </a:extLst>
          </p:cNvPr>
          <p:cNvSpPr/>
          <p:nvPr/>
        </p:nvSpPr>
        <p:spPr>
          <a:xfrm>
            <a:off x="1524000" y="1397177"/>
            <a:ext cx="8977745" cy="830997"/>
          </a:xfrm>
          <a:prstGeom prst="rect">
            <a:avLst/>
          </a:prstGeom>
        </p:spPr>
        <p:txBody>
          <a:bodyPr wrap="square">
            <a:spAutoFit/>
          </a:bodyPr>
          <a:lstStyle/>
          <a:p>
            <a:r>
              <a:rPr lang="zh-CN" altLang="en-US" sz="2400" b="1" dirty="0">
                <a:solidFill>
                  <a:srgbClr val="C00000"/>
                </a:solidFill>
                <a:latin typeface="-apple-system"/>
              </a:rPr>
              <a:t>大体思想</a:t>
            </a:r>
            <a:r>
              <a:rPr lang="zh-CN" altLang="en-US" sz="2400" dirty="0">
                <a:solidFill>
                  <a:srgbClr val="1A1A1A"/>
                </a:solidFill>
                <a:latin typeface="-apple-system"/>
              </a:rPr>
              <a:t>：通过在点之间传递信息，通过不断地传递信息，最终选出代表元以完成聚类。</a:t>
            </a:r>
            <a:endParaRPr lang="zh-CN" altLang="en-US" sz="2400" dirty="0"/>
          </a:p>
        </p:txBody>
      </p:sp>
      <p:sp>
        <p:nvSpPr>
          <p:cNvPr id="7" name="矩形 6">
            <a:extLst>
              <a:ext uri="{FF2B5EF4-FFF2-40B4-BE49-F238E27FC236}">
                <a16:creationId xmlns:a16="http://schemas.microsoft.com/office/drawing/2014/main" id="{745D5FAA-D9A8-1945-8F3E-2CD23A17A99D}"/>
              </a:ext>
            </a:extLst>
          </p:cNvPr>
          <p:cNvSpPr/>
          <p:nvPr/>
        </p:nvSpPr>
        <p:spPr>
          <a:xfrm>
            <a:off x="1524000" y="2300083"/>
            <a:ext cx="8882743" cy="830997"/>
          </a:xfrm>
          <a:prstGeom prst="rect">
            <a:avLst/>
          </a:prstGeom>
        </p:spPr>
        <p:txBody>
          <a:bodyPr wrap="square">
            <a:spAutoFit/>
          </a:bodyPr>
          <a:lstStyle/>
          <a:p>
            <a:r>
              <a:rPr lang="zh-CN" altLang="en-US" sz="2400" dirty="0">
                <a:solidFill>
                  <a:srgbClr val="1A1A1A"/>
                </a:solidFill>
                <a:latin typeface="-apple-system"/>
              </a:rPr>
              <a:t>大致过程： 文中提到的两个参数 </a:t>
            </a:r>
            <a:r>
              <a:rPr lang="en" altLang="zh-CN" sz="2400" dirty="0">
                <a:solidFill>
                  <a:srgbClr val="1A1A1A"/>
                </a:solidFill>
                <a:latin typeface="-apple-system"/>
              </a:rPr>
              <a:t>r(responsibility</a:t>
            </a:r>
            <a:r>
              <a:rPr lang="en-US" altLang="zh-Hans" sz="2400" dirty="0">
                <a:solidFill>
                  <a:srgbClr val="1A1A1A"/>
                </a:solidFill>
                <a:latin typeface="-apple-system"/>
              </a:rPr>
              <a:t>,</a:t>
            </a:r>
            <a:r>
              <a:rPr lang="zh-Hans" altLang="en-US" sz="2400" dirty="0">
                <a:solidFill>
                  <a:srgbClr val="1A1A1A"/>
                </a:solidFill>
                <a:latin typeface="-apple-system"/>
              </a:rPr>
              <a:t> </a:t>
            </a:r>
            <a:r>
              <a:rPr lang="zh-CN" altLang="en-US" sz="2400" dirty="0">
                <a:solidFill>
                  <a:srgbClr val="C00000"/>
                </a:solidFill>
                <a:latin typeface="-apple-system"/>
              </a:rPr>
              <a:t>吸引度</a:t>
            </a:r>
            <a:r>
              <a:rPr lang="en" altLang="zh-CN" sz="2400" dirty="0">
                <a:solidFill>
                  <a:srgbClr val="1A1A1A"/>
                </a:solidFill>
                <a:latin typeface="-apple-system"/>
              </a:rPr>
              <a:t>) </a:t>
            </a:r>
            <a:r>
              <a:rPr lang="zh-CN" altLang="en-US" sz="2400" dirty="0">
                <a:solidFill>
                  <a:srgbClr val="1A1A1A"/>
                </a:solidFill>
                <a:latin typeface="-apple-system"/>
              </a:rPr>
              <a:t>和 </a:t>
            </a:r>
            <a:r>
              <a:rPr lang="en" altLang="zh-CN" sz="2400" dirty="0">
                <a:solidFill>
                  <a:srgbClr val="1A1A1A"/>
                </a:solidFill>
                <a:latin typeface="-apple-system"/>
              </a:rPr>
              <a:t>a(availability</a:t>
            </a:r>
            <a:r>
              <a:rPr lang="en-US" altLang="zh-Hans" sz="2400" dirty="0">
                <a:solidFill>
                  <a:srgbClr val="1A1A1A"/>
                </a:solidFill>
                <a:latin typeface="-apple-system"/>
              </a:rPr>
              <a:t>,</a:t>
            </a:r>
            <a:r>
              <a:rPr lang="zh-Hans" altLang="en-US" sz="2400" dirty="0">
                <a:solidFill>
                  <a:srgbClr val="1A1A1A"/>
                </a:solidFill>
                <a:latin typeface="-apple-system"/>
              </a:rPr>
              <a:t> </a:t>
            </a:r>
            <a:r>
              <a:rPr lang="zh-CN" altLang="en-US" sz="2400" dirty="0">
                <a:solidFill>
                  <a:srgbClr val="C00000"/>
                </a:solidFill>
                <a:latin typeface="-apple-system"/>
              </a:rPr>
              <a:t>归属度</a:t>
            </a:r>
            <a:r>
              <a:rPr lang="en" altLang="zh-CN" sz="2400" dirty="0">
                <a:solidFill>
                  <a:srgbClr val="1A1A1A"/>
                </a:solidFill>
                <a:latin typeface="-apple-system"/>
              </a:rPr>
              <a:t>)</a:t>
            </a:r>
            <a:r>
              <a:rPr lang="zh-CN" altLang="en-US" sz="2400" dirty="0">
                <a:solidFill>
                  <a:srgbClr val="1A1A1A"/>
                </a:solidFill>
                <a:latin typeface="-apple-system"/>
              </a:rPr>
              <a:t>的更新公式如下：</a:t>
            </a:r>
            <a:endParaRPr lang="zh-CN" altLang="en-US" sz="2400" dirty="0"/>
          </a:p>
        </p:txBody>
      </p:sp>
      <p:sp>
        <p:nvSpPr>
          <p:cNvPr id="10" name="矩形 9">
            <a:extLst>
              <a:ext uri="{FF2B5EF4-FFF2-40B4-BE49-F238E27FC236}">
                <a16:creationId xmlns:a16="http://schemas.microsoft.com/office/drawing/2014/main" id="{6A5B96F2-68A8-4345-866C-3BCD07A35F15}"/>
              </a:ext>
            </a:extLst>
          </p:cNvPr>
          <p:cNvSpPr/>
          <p:nvPr/>
        </p:nvSpPr>
        <p:spPr>
          <a:xfrm>
            <a:off x="1618999" y="4853630"/>
            <a:ext cx="8787743" cy="193899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1A1A1A"/>
                </a:solidFill>
                <a:latin typeface="-apple-system"/>
              </a:rPr>
              <a:t>不断的交替更新</a:t>
            </a:r>
            <a:r>
              <a:rPr lang="en" altLang="zh-CN" sz="2400" dirty="0">
                <a:solidFill>
                  <a:srgbClr val="1A1A1A"/>
                </a:solidFill>
                <a:latin typeface="-apple-system"/>
              </a:rPr>
              <a:t>a</a:t>
            </a:r>
            <a:r>
              <a:rPr lang="zh-CN" altLang="en-US" sz="2400" dirty="0">
                <a:solidFill>
                  <a:srgbClr val="1A1A1A"/>
                </a:solidFill>
                <a:latin typeface="-apple-system"/>
              </a:rPr>
              <a:t>和</a:t>
            </a:r>
            <a:r>
              <a:rPr lang="en" altLang="zh-CN" sz="2400" dirty="0">
                <a:solidFill>
                  <a:srgbClr val="1A1A1A"/>
                </a:solidFill>
                <a:latin typeface="-apple-system"/>
              </a:rPr>
              <a:t>r</a:t>
            </a:r>
            <a:r>
              <a:rPr lang="zh-CN" altLang="en-US" sz="2400" dirty="0">
                <a:solidFill>
                  <a:srgbClr val="1A1A1A"/>
                </a:solidFill>
                <a:latin typeface="-apple-system"/>
              </a:rPr>
              <a:t>的值，达到一定的次数或收敛后，选取使得 </a:t>
            </a:r>
            <a:r>
              <a:rPr lang="en" altLang="zh-CN" sz="2400" b="1" dirty="0">
                <a:solidFill>
                  <a:srgbClr val="C00000"/>
                </a:solidFill>
                <a:latin typeface="-apple-system"/>
              </a:rPr>
              <a:t>r(</a:t>
            </a:r>
            <a:r>
              <a:rPr lang="en" altLang="zh-CN" sz="2400" b="1" dirty="0" err="1">
                <a:solidFill>
                  <a:srgbClr val="C00000"/>
                </a:solidFill>
                <a:latin typeface="-apple-system"/>
              </a:rPr>
              <a:t>i,k</a:t>
            </a:r>
            <a:r>
              <a:rPr lang="en" altLang="zh-CN" sz="2400" b="1" dirty="0">
                <a:solidFill>
                  <a:srgbClr val="C00000"/>
                </a:solidFill>
                <a:latin typeface="-apple-system"/>
              </a:rPr>
              <a:t>)+a(</a:t>
            </a:r>
            <a:r>
              <a:rPr lang="en" altLang="zh-CN" sz="2400" b="1" dirty="0" err="1">
                <a:solidFill>
                  <a:srgbClr val="C00000"/>
                </a:solidFill>
                <a:latin typeface="-apple-system"/>
              </a:rPr>
              <a:t>i,k</a:t>
            </a:r>
            <a:r>
              <a:rPr lang="en" altLang="zh-CN" sz="2400" b="1" dirty="0">
                <a:solidFill>
                  <a:srgbClr val="C00000"/>
                </a:solidFill>
                <a:latin typeface="-apple-system"/>
              </a:rPr>
              <a:t>) </a:t>
            </a:r>
            <a:r>
              <a:rPr lang="zh-CN" altLang="en-US" sz="2400" b="1" dirty="0">
                <a:solidFill>
                  <a:srgbClr val="0B37FF"/>
                </a:solidFill>
                <a:latin typeface="-apple-system"/>
              </a:rPr>
              <a:t>最大的那个</a:t>
            </a:r>
            <a:r>
              <a:rPr lang="zh-Hans" altLang="en-US" sz="2400" b="1" dirty="0">
                <a:solidFill>
                  <a:srgbClr val="0B37FF"/>
                </a:solidFill>
                <a:latin typeface="-apple-system"/>
              </a:rPr>
              <a:t> </a:t>
            </a:r>
            <a:r>
              <a:rPr lang="en" altLang="zh-CN" sz="2400" b="1" dirty="0">
                <a:solidFill>
                  <a:srgbClr val="0B37FF"/>
                </a:solidFill>
                <a:latin typeface="-apple-system"/>
              </a:rPr>
              <a:t>k</a:t>
            </a:r>
            <a:r>
              <a:rPr lang="zh-Hans" altLang="en-US" sz="2400" b="1" dirty="0">
                <a:solidFill>
                  <a:srgbClr val="0B37FF"/>
                </a:solidFill>
                <a:latin typeface="-apple-system"/>
              </a:rPr>
              <a:t> </a:t>
            </a:r>
            <a:r>
              <a:rPr lang="zh-CN" altLang="en-US" sz="2400" b="1" dirty="0">
                <a:solidFill>
                  <a:srgbClr val="0B37FF"/>
                </a:solidFill>
                <a:latin typeface="-apple-system"/>
              </a:rPr>
              <a:t>作为</a:t>
            </a:r>
            <a:r>
              <a:rPr lang="zh-Hans" altLang="en-US" sz="2400" b="1" dirty="0">
                <a:solidFill>
                  <a:srgbClr val="0B37FF"/>
                </a:solidFill>
                <a:latin typeface="-apple-system"/>
              </a:rPr>
              <a:t> </a:t>
            </a:r>
            <a:r>
              <a:rPr lang="en" altLang="zh-CN" sz="2400" b="1" dirty="0" err="1">
                <a:solidFill>
                  <a:srgbClr val="0B37FF"/>
                </a:solidFill>
                <a:latin typeface="-apple-system"/>
              </a:rPr>
              <a:t>i</a:t>
            </a:r>
            <a:r>
              <a:rPr lang="zh-Hans" altLang="en-US" sz="2400" b="1" dirty="0">
                <a:solidFill>
                  <a:srgbClr val="0B37FF"/>
                </a:solidFill>
                <a:latin typeface="-apple-system"/>
              </a:rPr>
              <a:t> </a:t>
            </a:r>
            <a:r>
              <a:rPr lang="zh-CN" altLang="en-US" sz="2400" b="1" dirty="0">
                <a:solidFill>
                  <a:srgbClr val="0B37FF"/>
                </a:solidFill>
                <a:latin typeface="-apple-system"/>
              </a:rPr>
              <a:t>的代表元</a:t>
            </a:r>
            <a:r>
              <a:rPr lang="zh-Hans" altLang="en-US" sz="2400" b="1" dirty="0">
                <a:solidFill>
                  <a:srgbClr val="C00000"/>
                </a:solidFill>
                <a:latin typeface="-apple-system"/>
              </a:rPr>
              <a:t> </a:t>
            </a:r>
            <a:r>
              <a:rPr lang="en-US" altLang="zh-Hans" sz="2400" dirty="0">
                <a:solidFill>
                  <a:srgbClr val="1A1A1A"/>
                </a:solidFill>
                <a:latin typeface="-apple-system"/>
              </a:rPr>
              <a:t>(</a:t>
            </a:r>
            <a:r>
              <a:rPr lang="en" altLang="zh-CN" b="1" dirty="0"/>
              <a:t>exemplar</a:t>
            </a:r>
            <a:r>
              <a:rPr lang="en-US" altLang="zh-Hans" b="1" dirty="0"/>
              <a:t>,</a:t>
            </a:r>
            <a:r>
              <a:rPr lang="zh-Hans" altLang="en-US" b="1" dirty="0"/>
              <a:t> </a:t>
            </a:r>
            <a:r>
              <a:rPr lang="zh-CN" altLang="en-US" b="1" dirty="0"/>
              <a:t>聚类中心</a:t>
            </a:r>
            <a:r>
              <a:rPr lang="en-US" altLang="zh-Hans" sz="2400" dirty="0">
                <a:solidFill>
                  <a:srgbClr val="1A1A1A"/>
                </a:solidFill>
                <a:latin typeface="-apple-system"/>
              </a:rPr>
              <a:t>)</a:t>
            </a:r>
            <a:r>
              <a:rPr lang="zh-CN" altLang="en-US" sz="2400" dirty="0">
                <a:solidFill>
                  <a:srgbClr val="1A1A1A"/>
                </a:solidFill>
                <a:latin typeface="-apple-system"/>
              </a:rPr>
              <a:t>。 </a:t>
            </a:r>
            <a:endParaRPr lang="en-US" altLang="zh-CN" sz="2400" dirty="0">
              <a:solidFill>
                <a:srgbClr val="1A1A1A"/>
              </a:solidFill>
              <a:latin typeface="-apple-system"/>
            </a:endParaRPr>
          </a:p>
          <a:p>
            <a:pPr marL="342900" indent="-342900">
              <a:buFont typeface="Arial" panose="020B0604020202020204" pitchFamily="34" charset="0"/>
              <a:buChar char="•"/>
            </a:pPr>
            <a:r>
              <a:rPr lang="zh-CN" altLang="en-US" sz="2400" dirty="0">
                <a:solidFill>
                  <a:srgbClr val="1A1A1A"/>
                </a:solidFill>
                <a:latin typeface="-apple-system"/>
              </a:rPr>
              <a:t>其中</a:t>
            </a:r>
            <a:r>
              <a:rPr lang="en" altLang="zh-CN" sz="2400" dirty="0">
                <a:solidFill>
                  <a:srgbClr val="1A1A1A"/>
                </a:solidFill>
                <a:latin typeface="-apple-system"/>
              </a:rPr>
              <a:t>s(</a:t>
            </a:r>
            <a:r>
              <a:rPr lang="en" altLang="zh-CN" sz="2400" dirty="0" err="1">
                <a:solidFill>
                  <a:srgbClr val="1A1A1A"/>
                </a:solidFill>
                <a:latin typeface="-apple-system"/>
              </a:rPr>
              <a:t>i,k</a:t>
            </a:r>
            <a:r>
              <a:rPr lang="en" altLang="zh-CN" sz="2400" dirty="0">
                <a:solidFill>
                  <a:srgbClr val="1A1A1A"/>
                </a:solidFill>
                <a:latin typeface="-apple-system"/>
              </a:rPr>
              <a:t>)</a:t>
            </a:r>
            <a:r>
              <a:rPr lang="zh-CN" altLang="en-US" sz="2400" dirty="0">
                <a:solidFill>
                  <a:srgbClr val="1A1A1A"/>
                </a:solidFill>
                <a:latin typeface="-apple-system"/>
              </a:rPr>
              <a:t>表示</a:t>
            </a:r>
            <a:r>
              <a:rPr lang="en" altLang="zh-CN" sz="2400" dirty="0">
                <a:solidFill>
                  <a:srgbClr val="1A1A1A"/>
                </a:solidFill>
                <a:latin typeface="-apple-system"/>
              </a:rPr>
              <a:t>similarity</a:t>
            </a:r>
            <a:r>
              <a:rPr lang="zh-Hans" altLang="en-US" sz="2400" dirty="0">
                <a:solidFill>
                  <a:srgbClr val="1A1A1A"/>
                </a:solidFill>
                <a:latin typeface="-apple-system"/>
              </a:rPr>
              <a:t> </a:t>
            </a:r>
            <a:r>
              <a:rPr lang="en-US" altLang="zh-CN" sz="2400" dirty="0">
                <a:solidFill>
                  <a:srgbClr val="1A1A1A"/>
                </a:solidFill>
                <a:latin typeface="-apple-system"/>
              </a:rPr>
              <a:t>(</a:t>
            </a:r>
            <a:r>
              <a:rPr lang="zh-CN" altLang="en-US" sz="2400" dirty="0">
                <a:solidFill>
                  <a:srgbClr val="1A1A1A"/>
                </a:solidFill>
                <a:latin typeface="-apple-system"/>
              </a:rPr>
              <a:t>相似度</a:t>
            </a:r>
            <a:r>
              <a:rPr lang="en-US" altLang="zh-CN" sz="2400" dirty="0">
                <a:solidFill>
                  <a:srgbClr val="1A1A1A"/>
                </a:solidFill>
                <a:latin typeface="-apple-system"/>
              </a:rPr>
              <a:t>)</a:t>
            </a:r>
            <a:r>
              <a:rPr lang="zh-CN" altLang="en-US" sz="2400" dirty="0">
                <a:solidFill>
                  <a:srgbClr val="1A1A1A"/>
                </a:solidFill>
                <a:latin typeface="-apple-system"/>
              </a:rPr>
              <a:t>，表示</a:t>
            </a:r>
            <a:r>
              <a:rPr lang="zh-Hans" altLang="en-US" sz="2400" dirty="0">
                <a:solidFill>
                  <a:srgbClr val="1A1A1A"/>
                </a:solidFill>
                <a:latin typeface="-apple-system"/>
              </a:rPr>
              <a:t> </a:t>
            </a:r>
            <a:r>
              <a:rPr lang="en" altLang="zh-CN" sz="2400" b="1" dirty="0">
                <a:solidFill>
                  <a:srgbClr val="0B37FF"/>
                </a:solidFill>
                <a:latin typeface="-apple-system"/>
              </a:rPr>
              <a:t>k</a:t>
            </a:r>
            <a:r>
              <a:rPr lang="zh-Hans" altLang="en-US" sz="2400" b="1" dirty="0">
                <a:solidFill>
                  <a:srgbClr val="0B37FF"/>
                </a:solidFill>
                <a:latin typeface="-apple-system"/>
              </a:rPr>
              <a:t> </a:t>
            </a:r>
            <a:r>
              <a:rPr lang="zh-CN" altLang="en-US" sz="2400" b="1" dirty="0">
                <a:solidFill>
                  <a:srgbClr val="0B37FF"/>
                </a:solidFill>
                <a:latin typeface="-apple-system"/>
              </a:rPr>
              <a:t>当</a:t>
            </a:r>
            <a:r>
              <a:rPr lang="zh-Hans" altLang="en-US" sz="2400" b="1" dirty="0">
                <a:solidFill>
                  <a:srgbClr val="0B37FF"/>
                </a:solidFill>
                <a:latin typeface="-apple-system"/>
              </a:rPr>
              <a:t> </a:t>
            </a:r>
            <a:r>
              <a:rPr lang="en" altLang="zh-CN" sz="2400" b="1" dirty="0" err="1">
                <a:solidFill>
                  <a:srgbClr val="0B37FF"/>
                </a:solidFill>
                <a:latin typeface="-apple-system"/>
              </a:rPr>
              <a:t>i</a:t>
            </a:r>
            <a:r>
              <a:rPr lang="zh-Hans" altLang="en-US" sz="2400" b="1" dirty="0">
                <a:solidFill>
                  <a:srgbClr val="0B37FF"/>
                </a:solidFill>
                <a:latin typeface="-apple-system"/>
              </a:rPr>
              <a:t> </a:t>
            </a:r>
            <a:r>
              <a:rPr lang="zh-CN" altLang="en-US" sz="2400" b="1" dirty="0">
                <a:solidFill>
                  <a:srgbClr val="0B37FF"/>
                </a:solidFill>
                <a:latin typeface="-apple-system"/>
              </a:rPr>
              <a:t>的代表元的可能性，</a:t>
            </a:r>
            <a:r>
              <a:rPr lang="en" altLang="zh-CN" sz="2400" b="1" dirty="0">
                <a:solidFill>
                  <a:srgbClr val="0B37FF"/>
                </a:solidFill>
                <a:latin typeface="-apple-system"/>
              </a:rPr>
              <a:t>s</a:t>
            </a:r>
            <a:r>
              <a:rPr lang="zh-Hans" altLang="en-US" sz="2400" b="1" dirty="0">
                <a:solidFill>
                  <a:srgbClr val="0B37FF"/>
                </a:solidFill>
                <a:latin typeface="-apple-system"/>
              </a:rPr>
              <a:t> </a:t>
            </a:r>
            <a:r>
              <a:rPr lang="zh-CN" altLang="en-US" sz="2400" b="1" dirty="0">
                <a:solidFill>
                  <a:srgbClr val="0B37FF"/>
                </a:solidFill>
                <a:latin typeface="-apple-system"/>
              </a:rPr>
              <a:t>越大越可能</a:t>
            </a:r>
            <a:endParaRPr lang="zh-CN" altLang="en-US" sz="2400" b="1" dirty="0">
              <a:solidFill>
                <a:srgbClr val="0B37FF"/>
              </a:solidFill>
            </a:endParaRPr>
          </a:p>
        </p:txBody>
      </p:sp>
    </p:spTree>
    <p:extLst>
      <p:ext uri="{BB962C8B-B14F-4D97-AF65-F5344CB8AC3E}">
        <p14:creationId xmlns:p14="http://schemas.microsoft.com/office/powerpoint/2010/main" val="157628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0BA384C-ADD1-A141-9DCA-83CCCF493E26}"/>
              </a:ext>
            </a:extLst>
          </p:cNvPr>
          <p:cNvGrpSpPr/>
          <p:nvPr/>
        </p:nvGrpSpPr>
        <p:grpSpPr>
          <a:xfrm>
            <a:off x="2651511" y="1010694"/>
            <a:ext cx="5819554" cy="1722551"/>
            <a:chOff x="1127511" y="1010693"/>
            <a:chExt cx="5819554" cy="1722551"/>
          </a:xfrm>
        </p:grpSpPr>
        <p:pic>
          <p:nvPicPr>
            <p:cNvPr id="13" name="图片 12">
              <a:extLst>
                <a:ext uri="{FF2B5EF4-FFF2-40B4-BE49-F238E27FC236}">
                  <a16:creationId xmlns:a16="http://schemas.microsoft.com/office/drawing/2014/main" id="{CCBAA652-5C58-2949-91AE-0D36FBDCAE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3" name="图片 2">
              <a:extLst>
                <a:ext uri="{FF2B5EF4-FFF2-40B4-BE49-F238E27FC236}">
                  <a16:creationId xmlns:a16="http://schemas.microsoft.com/office/drawing/2014/main" id="{192BAD8B-6C76-634E-B3A2-8497AABE2D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
        <p:nvSpPr>
          <p:cNvPr id="31746" name="Rectangle 2"/>
          <p:cNvSpPr>
            <a:spLocks noGrp="1" noChangeArrowheads="1"/>
          </p:cNvSpPr>
          <p:nvPr>
            <p:ph type="title"/>
          </p:nvPr>
        </p:nvSpPr>
        <p:spPr/>
        <p:txBody>
          <a:bodyPr/>
          <a:lstStyle/>
          <a:p>
            <a:r>
              <a:rPr lang="en" altLang="zh-CN" dirty="0">
                <a:effectLst/>
              </a:rPr>
              <a:t>Affinity Propagation</a:t>
            </a:r>
            <a:endParaRPr lang="zh-CN" altLang="x-none" dirty="0"/>
          </a:p>
        </p:txBody>
      </p:sp>
      <p:sp>
        <p:nvSpPr>
          <p:cNvPr id="4" name="矩形 3">
            <a:extLst>
              <a:ext uri="{FF2B5EF4-FFF2-40B4-BE49-F238E27FC236}">
                <a16:creationId xmlns:a16="http://schemas.microsoft.com/office/drawing/2014/main" id="{0A50160F-09E2-6543-80D4-E00F350BB6E2}"/>
              </a:ext>
            </a:extLst>
          </p:cNvPr>
          <p:cNvSpPr/>
          <p:nvPr/>
        </p:nvSpPr>
        <p:spPr>
          <a:xfrm>
            <a:off x="1646300" y="2728570"/>
            <a:ext cx="8914822" cy="461665"/>
          </a:xfrm>
          <a:prstGeom prst="rect">
            <a:avLst/>
          </a:prstGeom>
        </p:spPr>
        <p:txBody>
          <a:bodyPr wrap="square">
            <a:spAutoFit/>
          </a:bodyPr>
          <a:lstStyle/>
          <a:p>
            <a:r>
              <a:rPr lang="zh-CN" altLang="en-US" sz="2400" b="1" dirty="0">
                <a:solidFill>
                  <a:srgbClr val="0B37FF"/>
                </a:solidFill>
                <a:latin typeface="-apple-system"/>
              </a:rPr>
              <a:t>解释</a:t>
            </a:r>
            <a:r>
              <a:rPr lang="zh-CN" altLang="en-US" sz="2400" dirty="0">
                <a:solidFill>
                  <a:srgbClr val="1A1A1A"/>
                </a:solidFill>
                <a:latin typeface="-apple-system"/>
              </a:rPr>
              <a:t>：可以用一个比喻来理解这两个量和其之间交替过程：选举。</a:t>
            </a:r>
          </a:p>
        </p:txBody>
      </p:sp>
      <p:sp>
        <p:nvSpPr>
          <p:cNvPr id="5" name="矩形 4">
            <a:extLst>
              <a:ext uri="{FF2B5EF4-FFF2-40B4-BE49-F238E27FC236}">
                <a16:creationId xmlns:a16="http://schemas.microsoft.com/office/drawing/2014/main" id="{63871B9D-4FEE-4C4F-8D0C-1BBB62AA5395}"/>
              </a:ext>
            </a:extLst>
          </p:cNvPr>
          <p:cNvSpPr/>
          <p:nvPr/>
        </p:nvSpPr>
        <p:spPr>
          <a:xfrm>
            <a:off x="1646300" y="3137531"/>
            <a:ext cx="3262432" cy="461665"/>
          </a:xfrm>
          <a:prstGeom prst="rect">
            <a:avLst/>
          </a:prstGeom>
        </p:spPr>
        <p:txBody>
          <a:bodyPr wrap="none">
            <a:spAutoFit/>
          </a:bodyPr>
          <a:lstStyle/>
          <a:p>
            <a:r>
              <a:rPr lang="zh-CN" altLang="en-US" sz="2400" b="1" dirty="0">
                <a:solidFill>
                  <a:srgbClr val="0B37FF"/>
                </a:solidFill>
                <a:latin typeface="-apple-system"/>
              </a:rPr>
              <a:t>将聚类过程看成选举：</a:t>
            </a:r>
            <a:endParaRPr lang="zh-CN" altLang="en-US" sz="2400" b="1" dirty="0">
              <a:solidFill>
                <a:srgbClr val="0B37FF"/>
              </a:solidFill>
            </a:endParaRPr>
          </a:p>
        </p:txBody>
      </p:sp>
      <p:sp>
        <p:nvSpPr>
          <p:cNvPr id="6" name="矩形 5">
            <a:extLst>
              <a:ext uri="{FF2B5EF4-FFF2-40B4-BE49-F238E27FC236}">
                <a16:creationId xmlns:a16="http://schemas.microsoft.com/office/drawing/2014/main" id="{7814FD3B-EEA9-274D-B34D-E68E6126336E}"/>
              </a:ext>
            </a:extLst>
          </p:cNvPr>
          <p:cNvSpPr/>
          <p:nvPr/>
        </p:nvSpPr>
        <p:spPr>
          <a:xfrm>
            <a:off x="1646300" y="3677616"/>
            <a:ext cx="8914822" cy="2677656"/>
          </a:xfrm>
          <a:prstGeom prst="rect">
            <a:avLst/>
          </a:prstGeom>
        </p:spPr>
        <p:txBody>
          <a:bodyPr wrap="square">
            <a:spAutoFit/>
          </a:bodyPr>
          <a:lstStyle/>
          <a:p>
            <a:pPr marL="285750" indent="-285750">
              <a:buFont typeface="Arial" panose="020B0604020202020204" pitchFamily="34" charset="0"/>
              <a:buChar char="•"/>
            </a:pPr>
            <a:r>
              <a:rPr lang="zh-CN" altLang="en-US" sz="2400" dirty="0">
                <a:solidFill>
                  <a:srgbClr val="000000"/>
                </a:solidFill>
                <a:latin typeface="-webkit-standard"/>
              </a:rPr>
              <a:t>所有人都参加选举（大家都是选民也都是参选人），要选出几个作为代表；</a:t>
            </a:r>
            <a:endParaRPr lang="en-US" altLang="zh-CN" sz="2400" dirty="0">
              <a:solidFill>
                <a:srgbClr val="000000"/>
              </a:solidFill>
              <a:latin typeface="-webkit-standard"/>
            </a:endParaRPr>
          </a:p>
          <a:p>
            <a:pPr marL="285750" indent="-285750">
              <a:buFont typeface="Arial" panose="020B0604020202020204" pitchFamily="34" charset="0"/>
              <a:buChar char="•"/>
            </a:pPr>
            <a:r>
              <a:rPr lang="en" altLang="zh-CN" sz="2400" dirty="0">
                <a:solidFill>
                  <a:srgbClr val="0B37FF"/>
                </a:solidFill>
                <a:latin typeface="-webkit-standard"/>
              </a:rPr>
              <a:t>s(</a:t>
            </a:r>
            <a:r>
              <a:rPr lang="en" altLang="zh-CN" sz="2400" dirty="0" err="1">
                <a:solidFill>
                  <a:srgbClr val="0B37FF"/>
                </a:solidFill>
                <a:latin typeface="-webkit-standard"/>
              </a:rPr>
              <a:t>i,k</a:t>
            </a:r>
            <a:r>
              <a:rPr lang="en" altLang="zh-CN" sz="2400" dirty="0">
                <a:solidFill>
                  <a:srgbClr val="0B37FF"/>
                </a:solidFill>
                <a:latin typeface="-webkit-standard"/>
              </a:rPr>
              <a:t>)</a:t>
            </a:r>
            <a:r>
              <a:rPr lang="zh-Hans" altLang="en-US" sz="2400" dirty="0">
                <a:solidFill>
                  <a:srgbClr val="0B37FF"/>
                </a:solidFill>
                <a:latin typeface="-webkit-standard"/>
              </a:rPr>
              <a:t> </a:t>
            </a:r>
            <a:r>
              <a:rPr lang="zh-CN" altLang="en-US" sz="2400" dirty="0">
                <a:solidFill>
                  <a:srgbClr val="000000"/>
                </a:solidFill>
                <a:latin typeface="-webkit-standard"/>
              </a:rPr>
              <a:t>就相当于</a:t>
            </a:r>
            <a:r>
              <a:rPr lang="zh-Hans" altLang="en-US" sz="2400" dirty="0">
                <a:solidFill>
                  <a:srgbClr val="000000"/>
                </a:solidFill>
                <a:latin typeface="-webkit-standard"/>
              </a:rPr>
              <a:t> </a:t>
            </a:r>
            <a:r>
              <a:rPr lang="en" altLang="zh-CN" sz="2400" dirty="0" err="1">
                <a:solidFill>
                  <a:srgbClr val="0B37FF"/>
                </a:solidFill>
                <a:latin typeface="-webkit-standard"/>
              </a:rPr>
              <a:t>i</a:t>
            </a:r>
            <a:r>
              <a:rPr lang="zh-Hans" altLang="en-US" sz="2400" dirty="0">
                <a:solidFill>
                  <a:srgbClr val="0B37FF"/>
                </a:solidFill>
                <a:latin typeface="-webkit-standard"/>
              </a:rPr>
              <a:t> </a:t>
            </a:r>
            <a:r>
              <a:rPr lang="zh-CN" altLang="en-US" sz="2400" dirty="0">
                <a:solidFill>
                  <a:srgbClr val="0B37FF"/>
                </a:solidFill>
                <a:latin typeface="-webkit-standard"/>
              </a:rPr>
              <a:t>对选</a:t>
            </a:r>
            <a:r>
              <a:rPr lang="zh-Hans" altLang="en-US" sz="2400" dirty="0">
                <a:solidFill>
                  <a:srgbClr val="0B37FF"/>
                </a:solidFill>
                <a:latin typeface="-webkit-standard"/>
              </a:rPr>
              <a:t> </a:t>
            </a:r>
            <a:r>
              <a:rPr lang="en" altLang="zh-CN" sz="2400" dirty="0">
                <a:solidFill>
                  <a:srgbClr val="0B37FF"/>
                </a:solidFill>
                <a:latin typeface="-webkit-standard"/>
              </a:rPr>
              <a:t>k</a:t>
            </a:r>
            <a:r>
              <a:rPr lang="zh-Hans" altLang="en-US" sz="2400" dirty="0">
                <a:solidFill>
                  <a:srgbClr val="0B37FF"/>
                </a:solidFill>
                <a:latin typeface="-webkit-standard"/>
              </a:rPr>
              <a:t> </a:t>
            </a:r>
            <a:r>
              <a:rPr lang="zh-CN" altLang="en-US" sz="2400" dirty="0">
                <a:solidFill>
                  <a:srgbClr val="0B37FF"/>
                </a:solidFill>
                <a:latin typeface="-webkit-standard"/>
              </a:rPr>
              <a:t>这个人的一个固有的偏好程度</a:t>
            </a:r>
            <a:r>
              <a:rPr lang="zh-CN" altLang="en-US" sz="2400" dirty="0">
                <a:solidFill>
                  <a:srgbClr val="000000"/>
                </a:solidFill>
                <a:latin typeface="-webkit-standard"/>
              </a:rPr>
              <a:t>；</a:t>
            </a:r>
            <a:endParaRPr lang="en-US" altLang="zh-CN" sz="2400" dirty="0">
              <a:solidFill>
                <a:srgbClr val="000000"/>
              </a:solidFill>
              <a:latin typeface="-webkit-standard"/>
            </a:endParaRPr>
          </a:p>
          <a:p>
            <a:pPr marL="285750" indent="-285750">
              <a:buFont typeface="Arial" panose="020B0604020202020204" pitchFamily="34" charset="0"/>
              <a:buChar char="•"/>
            </a:pPr>
            <a:r>
              <a:rPr lang="en" altLang="zh-CN" sz="2400" i="1" dirty="0">
                <a:solidFill>
                  <a:srgbClr val="0B37FF"/>
                </a:solidFill>
                <a:latin typeface="-webkit-standard"/>
              </a:rPr>
              <a:t>r(</a:t>
            </a:r>
            <a:r>
              <a:rPr lang="en" altLang="zh-CN" sz="2400" i="1" dirty="0" err="1">
                <a:solidFill>
                  <a:srgbClr val="0B37FF"/>
                </a:solidFill>
                <a:latin typeface="-webkit-standard"/>
              </a:rPr>
              <a:t>i,k</a:t>
            </a:r>
            <a:r>
              <a:rPr lang="en" altLang="zh-CN" sz="2400" i="1" dirty="0">
                <a:solidFill>
                  <a:srgbClr val="0B37FF"/>
                </a:solidFill>
                <a:latin typeface="-webkit-standard"/>
              </a:rPr>
              <a:t>)</a:t>
            </a:r>
            <a:r>
              <a:rPr lang="zh-Hans" altLang="en-US" sz="2400" i="1" dirty="0">
                <a:solidFill>
                  <a:srgbClr val="0B37FF"/>
                </a:solidFill>
                <a:latin typeface="-webkit-standard"/>
              </a:rPr>
              <a:t> </a:t>
            </a:r>
            <a:r>
              <a:rPr lang="zh-CN" altLang="en-US" sz="2400" dirty="0">
                <a:solidFill>
                  <a:srgbClr val="000000"/>
                </a:solidFill>
                <a:latin typeface="-webkit-standard"/>
              </a:rPr>
              <a:t>表示用</a:t>
            </a:r>
            <a:r>
              <a:rPr lang="zh-Hans" altLang="en-US" sz="2400" dirty="0">
                <a:solidFill>
                  <a:srgbClr val="000000"/>
                </a:solidFill>
                <a:latin typeface="-webkit-standard"/>
              </a:rPr>
              <a:t> </a:t>
            </a:r>
            <a:r>
              <a:rPr lang="en" altLang="zh-CN" sz="2400" dirty="0">
                <a:solidFill>
                  <a:srgbClr val="C30D23"/>
                </a:solidFill>
                <a:latin typeface="-webkit-standard"/>
              </a:rPr>
              <a:t>s(</a:t>
            </a:r>
            <a:r>
              <a:rPr lang="en" altLang="zh-CN" sz="2400" dirty="0" err="1">
                <a:solidFill>
                  <a:srgbClr val="C30D23"/>
                </a:solidFill>
                <a:latin typeface="-webkit-standard"/>
              </a:rPr>
              <a:t>i,k</a:t>
            </a:r>
            <a:r>
              <a:rPr lang="en" altLang="zh-CN" sz="2400" dirty="0">
                <a:solidFill>
                  <a:srgbClr val="C30D23"/>
                </a:solidFill>
                <a:latin typeface="-webkit-standard"/>
              </a:rPr>
              <a:t>)</a:t>
            </a:r>
            <a:r>
              <a:rPr lang="zh-Hans" altLang="en-US" sz="2400" dirty="0">
                <a:solidFill>
                  <a:srgbClr val="C30D23"/>
                </a:solidFill>
                <a:latin typeface="-webkit-standard"/>
              </a:rPr>
              <a:t> </a:t>
            </a:r>
            <a:r>
              <a:rPr lang="zh-CN" altLang="en-US" sz="2400" dirty="0">
                <a:solidFill>
                  <a:srgbClr val="C30D23"/>
                </a:solidFill>
                <a:latin typeface="-webkit-standard"/>
              </a:rPr>
              <a:t>减去最强竞争者的评分，可以理解为</a:t>
            </a:r>
            <a:r>
              <a:rPr lang="zh-Hans" altLang="en-US" sz="2400" dirty="0">
                <a:solidFill>
                  <a:srgbClr val="C30D23"/>
                </a:solidFill>
                <a:latin typeface="-webkit-standard"/>
              </a:rPr>
              <a:t> </a:t>
            </a:r>
            <a:r>
              <a:rPr lang="en" altLang="zh-CN" sz="2400" dirty="0">
                <a:solidFill>
                  <a:srgbClr val="C30D23"/>
                </a:solidFill>
                <a:latin typeface="-webkit-standard"/>
              </a:rPr>
              <a:t>k</a:t>
            </a:r>
            <a:r>
              <a:rPr lang="zh-Hans" altLang="en-US" sz="2400" dirty="0">
                <a:solidFill>
                  <a:srgbClr val="C30D23"/>
                </a:solidFill>
                <a:latin typeface="-webkit-standard"/>
              </a:rPr>
              <a:t> </a:t>
            </a:r>
            <a:r>
              <a:rPr lang="zh-CN" altLang="en-US" sz="2400" dirty="0">
                <a:solidFill>
                  <a:srgbClr val="C30D23"/>
                </a:solidFill>
                <a:latin typeface="-webkit-standard"/>
              </a:rPr>
              <a:t>在对</a:t>
            </a:r>
            <a:r>
              <a:rPr lang="zh-Hans" altLang="en-US" sz="2400" dirty="0">
                <a:solidFill>
                  <a:srgbClr val="C30D23"/>
                </a:solidFill>
                <a:latin typeface="-webkit-standard"/>
              </a:rPr>
              <a:t> </a:t>
            </a:r>
            <a:r>
              <a:rPr lang="en" altLang="zh-CN" sz="2400" dirty="0" err="1">
                <a:solidFill>
                  <a:srgbClr val="C30D23"/>
                </a:solidFill>
                <a:latin typeface="-webkit-standard"/>
              </a:rPr>
              <a:t>i</a:t>
            </a:r>
            <a:r>
              <a:rPr lang="zh-Hans" altLang="en-US" sz="2400" dirty="0">
                <a:solidFill>
                  <a:srgbClr val="C30D23"/>
                </a:solidFill>
                <a:latin typeface="-webkit-standard"/>
              </a:rPr>
              <a:t> </a:t>
            </a:r>
            <a:r>
              <a:rPr lang="zh-CN" altLang="en-US" sz="2400" dirty="0">
                <a:solidFill>
                  <a:srgbClr val="C30D23"/>
                </a:solidFill>
                <a:latin typeface="-webkit-standard"/>
              </a:rPr>
              <a:t>这个选民的竞争中的优势程度</a:t>
            </a:r>
            <a:r>
              <a:rPr lang="zh-CN" altLang="en-US" sz="2400" dirty="0">
                <a:solidFill>
                  <a:srgbClr val="000000"/>
                </a:solidFill>
                <a:latin typeface="-webkit-standard"/>
              </a:rPr>
              <a:t>；</a:t>
            </a:r>
            <a:endParaRPr lang="en-US" altLang="zh-CN" sz="2400" dirty="0">
              <a:solidFill>
                <a:srgbClr val="000000"/>
              </a:solidFill>
              <a:latin typeface="-webkit-standard"/>
            </a:endParaRPr>
          </a:p>
          <a:p>
            <a:pPr marL="285750" indent="-285750">
              <a:buFont typeface="Arial" panose="020B0604020202020204" pitchFamily="34" charset="0"/>
              <a:buChar char="•"/>
            </a:pPr>
            <a:r>
              <a:rPr lang="en" altLang="zh-CN" sz="2400" i="1" dirty="0">
                <a:solidFill>
                  <a:srgbClr val="0B37FF"/>
                </a:solidFill>
                <a:latin typeface="-webkit-standard"/>
              </a:rPr>
              <a:t>r(</a:t>
            </a:r>
            <a:r>
              <a:rPr lang="en" altLang="zh-CN" sz="2400" i="1" dirty="0" err="1">
                <a:solidFill>
                  <a:srgbClr val="0B37FF"/>
                </a:solidFill>
                <a:latin typeface="-webkit-standard"/>
              </a:rPr>
              <a:t>k,k</a:t>
            </a:r>
            <a:r>
              <a:rPr lang="en" altLang="zh-CN" sz="2400" i="1" dirty="0">
                <a:solidFill>
                  <a:srgbClr val="0B37FF"/>
                </a:solidFill>
                <a:latin typeface="-webkit-standard"/>
              </a:rPr>
              <a:t>)</a:t>
            </a:r>
            <a:r>
              <a:rPr lang="en-US" altLang="zh-Hans" sz="2400" dirty="0">
                <a:solidFill>
                  <a:srgbClr val="000000"/>
                </a:solidFill>
                <a:latin typeface="-webkit-standard"/>
              </a:rPr>
              <a:t>:</a:t>
            </a:r>
            <a:r>
              <a:rPr lang="zh-Hans" altLang="en-US" sz="2400" dirty="0">
                <a:solidFill>
                  <a:srgbClr val="000000"/>
                </a:solidFill>
                <a:latin typeface="-webkit-standard"/>
              </a:rPr>
              <a:t> </a:t>
            </a:r>
            <a:r>
              <a:rPr lang="en-US" altLang="zh-CN" sz="2400" dirty="0">
                <a:solidFill>
                  <a:srgbClr val="000000"/>
                </a:solidFill>
                <a:latin typeface="-webkit-standard"/>
              </a:rPr>
              <a:t>self</a:t>
            </a:r>
            <a:r>
              <a:rPr lang="en-US" altLang="zh-Hans" sz="2400" dirty="0">
                <a:solidFill>
                  <a:srgbClr val="000000"/>
                </a:solidFill>
                <a:latin typeface="-webkit-standard"/>
              </a:rPr>
              <a:t>-responsibility</a:t>
            </a:r>
            <a:r>
              <a:rPr lang="zh-Hans" altLang="en-US" sz="2400" dirty="0">
                <a:solidFill>
                  <a:srgbClr val="000000"/>
                </a:solidFill>
                <a:latin typeface="-webkit-standard"/>
              </a:rPr>
              <a:t> </a:t>
            </a:r>
            <a:r>
              <a:rPr lang="en-US" altLang="zh-Hans" sz="2400" dirty="0">
                <a:solidFill>
                  <a:srgbClr val="000000"/>
                </a:solidFill>
                <a:latin typeface="-webkit-standard"/>
              </a:rPr>
              <a:t>–</a:t>
            </a:r>
            <a:r>
              <a:rPr lang="zh-Hans" altLang="en-US" sz="2400" dirty="0">
                <a:solidFill>
                  <a:srgbClr val="000000"/>
                </a:solidFill>
                <a:latin typeface="-webkit-standard"/>
              </a:rPr>
              <a:t> </a:t>
            </a:r>
            <a:r>
              <a:rPr lang="en-US" altLang="zh-Hans" sz="2400" dirty="0">
                <a:solidFill>
                  <a:srgbClr val="000000"/>
                </a:solidFill>
                <a:latin typeface="-webkit-standard"/>
              </a:rPr>
              <a:t>k</a:t>
            </a:r>
            <a:r>
              <a:rPr lang="zh-Hans" altLang="en-US" sz="2400" dirty="0">
                <a:solidFill>
                  <a:srgbClr val="000000"/>
                </a:solidFill>
                <a:latin typeface="-webkit-standard"/>
              </a:rPr>
              <a:t> </a:t>
            </a:r>
            <a:r>
              <a:rPr lang="zh-CN" altLang="en-US" sz="2400" dirty="0">
                <a:solidFill>
                  <a:srgbClr val="000000"/>
                </a:solidFill>
                <a:latin typeface="-webkit-standard"/>
              </a:rPr>
              <a:t>自己选自己为</a:t>
            </a:r>
            <a:r>
              <a:rPr lang="en-US" altLang="zh-CN" sz="2400" dirty="0">
                <a:solidFill>
                  <a:srgbClr val="000000"/>
                </a:solidFill>
                <a:latin typeface="-webkit-standard"/>
              </a:rPr>
              <a:t>exemplar</a:t>
            </a:r>
            <a:r>
              <a:rPr lang="zh-Hans" altLang="en-US" sz="2400" dirty="0">
                <a:solidFill>
                  <a:srgbClr val="000000"/>
                </a:solidFill>
                <a:latin typeface="-webkit-standard"/>
              </a:rPr>
              <a:t> </a:t>
            </a:r>
            <a:r>
              <a:rPr lang="zh-CN" altLang="en-US" sz="2400" dirty="0">
                <a:solidFill>
                  <a:srgbClr val="000000"/>
                </a:solidFill>
                <a:latin typeface="-webkit-standard"/>
              </a:rPr>
              <a:t>的可能性，如果为负代表</a:t>
            </a:r>
            <a:r>
              <a:rPr lang="en-US" altLang="zh-CN" sz="2400" dirty="0">
                <a:solidFill>
                  <a:srgbClr val="000000"/>
                </a:solidFill>
                <a:latin typeface="-webkit-standard"/>
              </a:rPr>
              <a:t>k</a:t>
            </a:r>
            <a:r>
              <a:rPr lang="zh-Hans" altLang="en-US" sz="2400" dirty="0">
                <a:solidFill>
                  <a:srgbClr val="000000"/>
                </a:solidFill>
                <a:latin typeface="-webkit-standard"/>
              </a:rPr>
              <a:t> </a:t>
            </a:r>
            <a:r>
              <a:rPr lang="zh-CN" altLang="en-US" sz="2400" dirty="0">
                <a:solidFill>
                  <a:srgbClr val="000000"/>
                </a:solidFill>
                <a:latin typeface="-webkit-standard"/>
              </a:rPr>
              <a:t>应该选其它</a:t>
            </a:r>
            <a:r>
              <a:rPr lang="en-US" altLang="zh-CN" sz="2400" dirty="0">
                <a:solidFill>
                  <a:srgbClr val="000000"/>
                </a:solidFill>
                <a:latin typeface="-webkit-standard"/>
              </a:rPr>
              <a:t>exemplar</a:t>
            </a:r>
            <a:r>
              <a:rPr lang="zh-Hans" altLang="en-US" sz="2400" dirty="0">
                <a:solidFill>
                  <a:srgbClr val="000000"/>
                </a:solidFill>
                <a:latin typeface="-webkit-standard"/>
              </a:rPr>
              <a:t> </a:t>
            </a:r>
            <a:r>
              <a:rPr lang="zh-CN" altLang="en-US" sz="2400" dirty="0">
                <a:solidFill>
                  <a:srgbClr val="000000"/>
                </a:solidFill>
                <a:latin typeface="-webkit-standard"/>
              </a:rPr>
              <a:t>而不是自己。</a:t>
            </a:r>
            <a:endParaRPr lang="en-US" altLang="zh-CN" sz="2400" dirty="0">
              <a:solidFill>
                <a:srgbClr val="000000"/>
              </a:solidFill>
              <a:latin typeface="-webkit-standard"/>
            </a:endParaRPr>
          </a:p>
        </p:txBody>
      </p:sp>
      <p:sp>
        <p:nvSpPr>
          <p:cNvPr id="8" name="矩形 7">
            <a:extLst>
              <a:ext uri="{FF2B5EF4-FFF2-40B4-BE49-F238E27FC236}">
                <a16:creationId xmlns:a16="http://schemas.microsoft.com/office/drawing/2014/main" id="{AAF09CF1-F52E-2041-95C4-CC5BEDCC0310}"/>
              </a:ext>
            </a:extLst>
          </p:cNvPr>
          <p:cNvSpPr/>
          <p:nvPr/>
        </p:nvSpPr>
        <p:spPr>
          <a:xfrm>
            <a:off x="7455403" y="938788"/>
            <a:ext cx="2031325" cy="369332"/>
          </a:xfrm>
          <a:prstGeom prst="rect">
            <a:avLst/>
          </a:prstGeom>
        </p:spPr>
        <p:txBody>
          <a:bodyPr wrap="none">
            <a:spAutoFit/>
          </a:bodyPr>
          <a:lstStyle/>
          <a:p>
            <a:r>
              <a:rPr lang="zh-CN" altLang="en-US" dirty="0">
                <a:solidFill>
                  <a:srgbClr val="0B37FF"/>
                </a:solidFill>
                <a:latin typeface="-webkit-standard"/>
              </a:rPr>
              <a:t>最强竞争者的评分</a:t>
            </a:r>
            <a:endParaRPr lang="zh-CN" altLang="en-US" dirty="0"/>
          </a:p>
        </p:txBody>
      </p:sp>
      <p:cxnSp>
        <p:nvCxnSpPr>
          <p:cNvPr id="12" name="直线连接符 11">
            <a:extLst>
              <a:ext uri="{FF2B5EF4-FFF2-40B4-BE49-F238E27FC236}">
                <a16:creationId xmlns:a16="http://schemas.microsoft.com/office/drawing/2014/main" id="{8D1E91DB-3509-EF40-9D80-5F953C678DED}"/>
              </a:ext>
            </a:extLst>
          </p:cNvPr>
          <p:cNvCxnSpPr>
            <a:cxnSpLocks/>
          </p:cNvCxnSpPr>
          <p:nvPr/>
        </p:nvCxnSpPr>
        <p:spPr>
          <a:xfrm flipV="1">
            <a:off x="4492832" y="1510513"/>
            <a:ext cx="2755075" cy="5376"/>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696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0BA384C-ADD1-A141-9DCA-83CCCF493E26}"/>
              </a:ext>
            </a:extLst>
          </p:cNvPr>
          <p:cNvGrpSpPr/>
          <p:nvPr/>
        </p:nvGrpSpPr>
        <p:grpSpPr>
          <a:xfrm>
            <a:off x="2651511" y="1010694"/>
            <a:ext cx="5819554" cy="1722551"/>
            <a:chOff x="1127511" y="1010693"/>
            <a:chExt cx="5819554" cy="1722551"/>
          </a:xfrm>
        </p:grpSpPr>
        <p:pic>
          <p:nvPicPr>
            <p:cNvPr id="13" name="图片 12">
              <a:extLst>
                <a:ext uri="{FF2B5EF4-FFF2-40B4-BE49-F238E27FC236}">
                  <a16:creationId xmlns:a16="http://schemas.microsoft.com/office/drawing/2014/main" id="{CCBAA652-5C58-2949-91AE-0D36FBDCAE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3" name="图片 2">
              <a:extLst>
                <a:ext uri="{FF2B5EF4-FFF2-40B4-BE49-F238E27FC236}">
                  <a16:creationId xmlns:a16="http://schemas.microsoft.com/office/drawing/2014/main" id="{192BAD8B-6C76-634E-B3A2-8497AABE2D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
        <p:nvSpPr>
          <p:cNvPr id="31746" name="Rectangle 2"/>
          <p:cNvSpPr>
            <a:spLocks noGrp="1" noChangeArrowheads="1"/>
          </p:cNvSpPr>
          <p:nvPr>
            <p:ph type="title"/>
          </p:nvPr>
        </p:nvSpPr>
        <p:spPr/>
        <p:txBody>
          <a:bodyPr/>
          <a:lstStyle/>
          <a:p>
            <a:r>
              <a:rPr lang="en" altLang="zh-CN" dirty="0">
                <a:effectLst/>
              </a:rPr>
              <a:t>Affinity Propagation</a:t>
            </a:r>
            <a:endParaRPr lang="zh-CN" altLang="x-none" dirty="0"/>
          </a:p>
        </p:txBody>
      </p:sp>
      <p:sp>
        <p:nvSpPr>
          <p:cNvPr id="4" name="矩形 3">
            <a:extLst>
              <a:ext uri="{FF2B5EF4-FFF2-40B4-BE49-F238E27FC236}">
                <a16:creationId xmlns:a16="http://schemas.microsoft.com/office/drawing/2014/main" id="{0A50160F-09E2-6543-80D4-E00F350BB6E2}"/>
              </a:ext>
            </a:extLst>
          </p:cNvPr>
          <p:cNvSpPr/>
          <p:nvPr/>
        </p:nvSpPr>
        <p:spPr>
          <a:xfrm>
            <a:off x="1646300" y="2728570"/>
            <a:ext cx="8914822" cy="461665"/>
          </a:xfrm>
          <a:prstGeom prst="rect">
            <a:avLst/>
          </a:prstGeom>
        </p:spPr>
        <p:txBody>
          <a:bodyPr wrap="square">
            <a:spAutoFit/>
          </a:bodyPr>
          <a:lstStyle/>
          <a:p>
            <a:r>
              <a:rPr lang="zh-CN" altLang="en-US" sz="2400" b="1" dirty="0">
                <a:solidFill>
                  <a:srgbClr val="0B37FF"/>
                </a:solidFill>
                <a:latin typeface="-apple-system"/>
              </a:rPr>
              <a:t>解释</a:t>
            </a:r>
            <a:r>
              <a:rPr lang="zh-CN" altLang="en-US" sz="2400" dirty="0">
                <a:solidFill>
                  <a:srgbClr val="1A1A1A"/>
                </a:solidFill>
                <a:latin typeface="-apple-system"/>
              </a:rPr>
              <a:t>：可以用一个比喻来理解这两个量和其之间交替过程：选举。</a:t>
            </a:r>
          </a:p>
        </p:txBody>
      </p:sp>
      <p:sp>
        <p:nvSpPr>
          <p:cNvPr id="5" name="矩形 4">
            <a:extLst>
              <a:ext uri="{FF2B5EF4-FFF2-40B4-BE49-F238E27FC236}">
                <a16:creationId xmlns:a16="http://schemas.microsoft.com/office/drawing/2014/main" id="{63871B9D-4FEE-4C4F-8D0C-1BBB62AA5395}"/>
              </a:ext>
            </a:extLst>
          </p:cNvPr>
          <p:cNvSpPr/>
          <p:nvPr/>
        </p:nvSpPr>
        <p:spPr>
          <a:xfrm>
            <a:off x="1646300" y="3137531"/>
            <a:ext cx="3262432" cy="461665"/>
          </a:xfrm>
          <a:prstGeom prst="rect">
            <a:avLst/>
          </a:prstGeom>
        </p:spPr>
        <p:txBody>
          <a:bodyPr wrap="none">
            <a:spAutoFit/>
          </a:bodyPr>
          <a:lstStyle/>
          <a:p>
            <a:r>
              <a:rPr lang="zh-CN" altLang="en-US" sz="2400" b="1" dirty="0">
                <a:solidFill>
                  <a:srgbClr val="0B37FF"/>
                </a:solidFill>
                <a:latin typeface="-apple-system"/>
              </a:rPr>
              <a:t>将聚类过程看成选举：</a:t>
            </a:r>
            <a:endParaRPr lang="zh-CN" altLang="en-US" sz="2400" b="1" dirty="0">
              <a:solidFill>
                <a:srgbClr val="0B37FF"/>
              </a:solidFill>
            </a:endParaRPr>
          </a:p>
        </p:txBody>
      </p:sp>
      <p:sp>
        <p:nvSpPr>
          <p:cNvPr id="6" name="矩形 5">
            <a:extLst>
              <a:ext uri="{FF2B5EF4-FFF2-40B4-BE49-F238E27FC236}">
                <a16:creationId xmlns:a16="http://schemas.microsoft.com/office/drawing/2014/main" id="{7814FD3B-EEA9-274D-B34D-E68E6126336E}"/>
              </a:ext>
            </a:extLst>
          </p:cNvPr>
          <p:cNvSpPr/>
          <p:nvPr/>
        </p:nvSpPr>
        <p:spPr>
          <a:xfrm>
            <a:off x="1646300" y="3677616"/>
            <a:ext cx="8914822" cy="2677656"/>
          </a:xfrm>
          <a:prstGeom prst="rect">
            <a:avLst/>
          </a:prstGeom>
        </p:spPr>
        <p:txBody>
          <a:bodyPr wrap="square">
            <a:spAutoFit/>
          </a:bodyPr>
          <a:lstStyle/>
          <a:p>
            <a:pPr marL="285750" indent="-285750">
              <a:buFont typeface="Arial" panose="020B0604020202020204" pitchFamily="34" charset="0"/>
              <a:buChar char="•"/>
            </a:pPr>
            <a:r>
              <a:rPr lang="en" altLang="zh-CN" sz="2400" dirty="0">
                <a:solidFill>
                  <a:srgbClr val="0B37FF"/>
                </a:solidFill>
                <a:latin typeface="-webkit-standard"/>
              </a:rPr>
              <a:t>r(</a:t>
            </a:r>
            <a:r>
              <a:rPr lang="en" altLang="zh-CN" sz="2400" dirty="0" err="1">
                <a:solidFill>
                  <a:srgbClr val="0B37FF"/>
                </a:solidFill>
                <a:latin typeface="-webkit-standard"/>
              </a:rPr>
              <a:t>i,k</a:t>
            </a:r>
            <a:r>
              <a:rPr lang="en" altLang="zh-CN" sz="2400" dirty="0">
                <a:solidFill>
                  <a:srgbClr val="0B37FF"/>
                </a:solidFill>
                <a:latin typeface="-webkit-standard"/>
              </a:rPr>
              <a:t>)</a:t>
            </a:r>
            <a:r>
              <a:rPr lang="zh-Hans" altLang="en-US" sz="2400" dirty="0">
                <a:solidFill>
                  <a:srgbClr val="0B37FF"/>
                </a:solidFill>
                <a:latin typeface="-webkit-standard"/>
              </a:rPr>
              <a:t> </a:t>
            </a:r>
            <a:r>
              <a:rPr lang="zh-CN" altLang="en-US" sz="2400" dirty="0">
                <a:solidFill>
                  <a:srgbClr val="0B37FF"/>
                </a:solidFill>
                <a:latin typeface="-webkit-standard"/>
              </a:rPr>
              <a:t>的更新过程</a:t>
            </a:r>
            <a:r>
              <a:rPr lang="zh-Hans" altLang="en-US" sz="2400" dirty="0">
                <a:solidFill>
                  <a:srgbClr val="0B37FF"/>
                </a:solidFill>
                <a:latin typeface="-webkit-standard"/>
              </a:rPr>
              <a:t> </a:t>
            </a:r>
            <a:r>
              <a:rPr lang="en-US" altLang="zh-CN" sz="2400" dirty="0">
                <a:solidFill>
                  <a:srgbClr val="000000"/>
                </a:solidFill>
                <a:latin typeface="-webkit-standard"/>
              </a:rPr>
              <a:t>=</a:t>
            </a:r>
            <a:r>
              <a:rPr lang="zh-Hans" altLang="en-US" sz="2400" dirty="0">
                <a:solidFill>
                  <a:srgbClr val="000000"/>
                </a:solidFill>
                <a:latin typeface="-webkit-standard"/>
              </a:rPr>
              <a:t> </a:t>
            </a:r>
            <a:r>
              <a:rPr lang="zh-CN" altLang="en-US" sz="2400" dirty="0">
                <a:solidFill>
                  <a:srgbClr val="0B37FF"/>
                </a:solidFill>
                <a:latin typeface="-webkit-standard"/>
              </a:rPr>
              <a:t>选民</a:t>
            </a:r>
            <a:r>
              <a:rPr lang="zh-Hans" altLang="en-US" sz="2400" dirty="0">
                <a:solidFill>
                  <a:srgbClr val="0B37FF"/>
                </a:solidFill>
                <a:latin typeface="-webkit-standard"/>
              </a:rPr>
              <a:t> </a:t>
            </a:r>
            <a:r>
              <a:rPr lang="en" altLang="zh-CN" sz="2400" dirty="0" err="1">
                <a:solidFill>
                  <a:srgbClr val="0B37FF"/>
                </a:solidFill>
                <a:latin typeface="-webkit-standard"/>
              </a:rPr>
              <a:t>i</a:t>
            </a:r>
            <a:r>
              <a:rPr lang="zh-Hans" altLang="en-US" sz="2400" dirty="0">
                <a:solidFill>
                  <a:srgbClr val="0B37FF"/>
                </a:solidFill>
                <a:latin typeface="-webkit-standard"/>
              </a:rPr>
              <a:t> </a:t>
            </a:r>
            <a:r>
              <a:rPr lang="zh-CN" altLang="en-US" sz="2400" dirty="0">
                <a:solidFill>
                  <a:srgbClr val="0B37FF"/>
                </a:solidFill>
                <a:latin typeface="-webkit-standard"/>
              </a:rPr>
              <a:t>对各个参选人的挑选</a:t>
            </a:r>
            <a:r>
              <a:rPr lang="zh-CN" altLang="en-US" sz="2400" dirty="0">
                <a:solidFill>
                  <a:srgbClr val="000000"/>
                </a:solidFill>
                <a:latin typeface="-webkit-standard"/>
              </a:rPr>
              <a:t>（越出众越有吸引力）</a:t>
            </a:r>
            <a:endParaRPr lang="en-US" altLang="zh-CN" sz="2400" dirty="0">
              <a:solidFill>
                <a:srgbClr val="000000"/>
              </a:solidFill>
              <a:latin typeface="-webkit-standard"/>
            </a:endParaRPr>
          </a:p>
          <a:p>
            <a:pPr marL="285750" indent="-285750">
              <a:buFont typeface="Arial" panose="020B0604020202020204" pitchFamily="34" charset="0"/>
              <a:buChar char="•"/>
            </a:pPr>
            <a:r>
              <a:rPr lang="en" altLang="zh-CN" sz="2400" i="1" dirty="0">
                <a:solidFill>
                  <a:srgbClr val="0B37FF"/>
                </a:solidFill>
                <a:latin typeface="Times New Roman" panose="02020603050405020304" pitchFamily="18" charset="0"/>
                <a:cs typeface="Times New Roman" panose="02020603050405020304" pitchFamily="18" charset="0"/>
              </a:rPr>
              <a:t>a</a:t>
            </a:r>
            <a:r>
              <a:rPr lang="en" altLang="zh-CN" sz="2400" i="1" dirty="0">
                <a:solidFill>
                  <a:srgbClr val="0B37FF"/>
                </a:solidFill>
              </a:rPr>
              <a:t>(</a:t>
            </a:r>
            <a:r>
              <a:rPr lang="en" altLang="zh-CN" sz="2400" i="1" dirty="0" err="1">
                <a:solidFill>
                  <a:srgbClr val="0B37FF"/>
                </a:solidFill>
              </a:rPr>
              <a:t>i,k</a:t>
            </a:r>
            <a:r>
              <a:rPr lang="en" altLang="zh-CN" sz="2400" i="1" dirty="0">
                <a:solidFill>
                  <a:srgbClr val="0B37FF"/>
                </a:solidFill>
              </a:rPr>
              <a:t>)</a:t>
            </a:r>
            <a:r>
              <a:rPr lang="zh-CN" altLang="en" sz="2400" dirty="0"/>
              <a:t>：</a:t>
            </a:r>
            <a:r>
              <a:rPr lang="zh-CN" altLang="en-US" sz="2400" dirty="0"/>
              <a:t>从公式里可以看到，所有</a:t>
            </a:r>
            <a:r>
              <a:rPr lang="zh-Hans" altLang="en-US" sz="2400" dirty="0"/>
              <a:t> </a:t>
            </a:r>
            <a:r>
              <a:rPr lang="en" altLang="zh-CN" sz="2400" dirty="0"/>
              <a:t>r(</a:t>
            </a:r>
            <a:r>
              <a:rPr lang="en" altLang="zh-CN" sz="2400" dirty="0" err="1"/>
              <a:t>i</a:t>
            </a:r>
            <a:r>
              <a:rPr lang="en" altLang="zh-CN" sz="2400" dirty="0"/>
              <a:t>‘,k)&gt;0</a:t>
            </a:r>
            <a:r>
              <a:rPr lang="zh-Hans" altLang="en-US" sz="2400" dirty="0"/>
              <a:t> </a:t>
            </a:r>
            <a:r>
              <a:rPr lang="zh-CN" altLang="en-US" sz="2400" dirty="0"/>
              <a:t>的值都对</a:t>
            </a:r>
            <a:r>
              <a:rPr lang="zh-Hans" altLang="en-US" sz="2400" dirty="0"/>
              <a:t> </a:t>
            </a:r>
            <a:r>
              <a:rPr lang="en" altLang="zh-CN" sz="2400" i="1" dirty="0">
                <a:solidFill>
                  <a:srgbClr val="0B37FF"/>
                </a:solidFill>
                <a:latin typeface="Times New Roman" panose="02020603050405020304" pitchFamily="18" charset="0"/>
                <a:cs typeface="Times New Roman" panose="02020603050405020304" pitchFamily="18" charset="0"/>
              </a:rPr>
              <a:t>a</a:t>
            </a:r>
            <a:r>
              <a:rPr lang="zh-Hans" altLang="en-US" sz="2400" dirty="0"/>
              <a:t> </a:t>
            </a:r>
            <a:r>
              <a:rPr lang="zh-CN" altLang="en-US" sz="2400" dirty="0"/>
              <a:t>有正的加成。对应到这个比喻中，就相当于选民</a:t>
            </a:r>
            <a:r>
              <a:rPr lang="zh-Hans" altLang="en-US" sz="2400" dirty="0"/>
              <a:t> </a:t>
            </a:r>
            <a:r>
              <a:rPr lang="en" altLang="zh-CN" sz="2400" dirty="0" err="1"/>
              <a:t>i</a:t>
            </a:r>
            <a:r>
              <a:rPr lang="zh-Hans" altLang="en-US" sz="2400" dirty="0"/>
              <a:t> </a:t>
            </a:r>
            <a:r>
              <a:rPr lang="zh-CN" altLang="en-US" sz="2400" dirty="0"/>
              <a:t>通过网上关于</a:t>
            </a:r>
            <a:r>
              <a:rPr lang="zh-Hans" altLang="en-US" sz="2400" dirty="0"/>
              <a:t> </a:t>
            </a:r>
            <a:r>
              <a:rPr lang="en" altLang="zh-CN" sz="2400" dirty="0"/>
              <a:t>k</a:t>
            </a:r>
            <a:r>
              <a:rPr lang="zh-Hans" altLang="en-US" sz="2400" dirty="0"/>
              <a:t> </a:t>
            </a:r>
            <a:r>
              <a:rPr lang="zh-CN" altLang="en-US" sz="2400" dirty="0"/>
              <a:t>的民意调查看到：</a:t>
            </a:r>
            <a:r>
              <a:rPr lang="zh-CN" altLang="en-US" sz="2400" dirty="0">
                <a:solidFill>
                  <a:srgbClr val="C30D23"/>
                </a:solidFill>
              </a:rPr>
              <a:t>有很多人（即</a:t>
            </a:r>
            <a:r>
              <a:rPr lang="zh-Hans" altLang="en-US" sz="2400" dirty="0">
                <a:solidFill>
                  <a:srgbClr val="C30D23"/>
                </a:solidFill>
              </a:rPr>
              <a:t> </a:t>
            </a:r>
            <a:r>
              <a:rPr lang="en" altLang="zh-CN" sz="2400" dirty="0" err="1">
                <a:solidFill>
                  <a:srgbClr val="C30D23"/>
                </a:solidFill>
              </a:rPr>
              <a:t>i</a:t>
            </a:r>
            <a:r>
              <a:rPr lang="en" altLang="zh-CN" sz="2400" dirty="0">
                <a:solidFill>
                  <a:srgbClr val="C30D23"/>
                </a:solidFill>
              </a:rPr>
              <a:t>’</a:t>
            </a:r>
            <a:r>
              <a:rPr lang="zh-Hans" altLang="en-US" sz="2400" dirty="0">
                <a:solidFill>
                  <a:srgbClr val="C30D23"/>
                </a:solidFill>
              </a:rPr>
              <a:t> </a:t>
            </a:r>
            <a:r>
              <a:rPr lang="zh-CN" altLang="en-US" sz="2400" dirty="0">
                <a:solidFill>
                  <a:srgbClr val="C30D23"/>
                </a:solidFill>
              </a:rPr>
              <a:t>们）都觉得</a:t>
            </a:r>
            <a:r>
              <a:rPr lang="zh-Hans" altLang="en-US" sz="2400" dirty="0">
                <a:solidFill>
                  <a:srgbClr val="C30D23"/>
                </a:solidFill>
              </a:rPr>
              <a:t> </a:t>
            </a:r>
            <a:r>
              <a:rPr lang="en" altLang="zh-CN" sz="2400" dirty="0">
                <a:solidFill>
                  <a:srgbClr val="C30D23"/>
                </a:solidFill>
              </a:rPr>
              <a:t>k</a:t>
            </a:r>
            <a:r>
              <a:rPr lang="zh-Hans" altLang="en-US" sz="2400" dirty="0">
                <a:solidFill>
                  <a:srgbClr val="C30D23"/>
                </a:solidFill>
              </a:rPr>
              <a:t> </a:t>
            </a:r>
            <a:r>
              <a:rPr lang="zh-CN" altLang="en-US" sz="2400" dirty="0">
                <a:solidFill>
                  <a:srgbClr val="C30D23"/>
                </a:solidFill>
              </a:rPr>
              <a:t>不错（</a:t>
            </a:r>
            <a:r>
              <a:rPr lang="en" altLang="zh-CN" sz="2400" dirty="0">
                <a:solidFill>
                  <a:srgbClr val="C30D23"/>
                </a:solidFill>
              </a:rPr>
              <a:t>r(</a:t>
            </a:r>
            <a:r>
              <a:rPr lang="en" altLang="zh-CN" sz="2400" dirty="0" err="1">
                <a:solidFill>
                  <a:srgbClr val="C30D23"/>
                </a:solidFill>
              </a:rPr>
              <a:t>i</a:t>
            </a:r>
            <a:r>
              <a:rPr lang="en" altLang="zh-CN" sz="2400" dirty="0">
                <a:solidFill>
                  <a:srgbClr val="C30D23"/>
                </a:solidFill>
              </a:rPr>
              <a:t>‘,k)&gt;0</a:t>
            </a:r>
            <a:r>
              <a:rPr lang="zh-CN" altLang="en" sz="2400" dirty="0">
                <a:solidFill>
                  <a:srgbClr val="C30D23"/>
                </a:solidFill>
              </a:rPr>
              <a:t>）</a:t>
            </a:r>
            <a:r>
              <a:rPr lang="zh-CN" altLang="en" sz="2400" dirty="0"/>
              <a:t>，</a:t>
            </a:r>
            <a:r>
              <a:rPr lang="zh-CN" altLang="en-US" sz="2400" dirty="0"/>
              <a:t>那么选民</a:t>
            </a:r>
            <a:r>
              <a:rPr lang="zh-Hans" altLang="en-US" sz="2400" dirty="0"/>
              <a:t> </a:t>
            </a:r>
            <a:r>
              <a:rPr lang="en" altLang="zh-CN" sz="2400" dirty="0" err="1"/>
              <a:t>i</a:t>
            </a:r>
            <a:r>
              <a:rPr lang="zh-Hans" altLang="en-US" sz="2400" dirty="0"/>
              <a:t> </a:t>
            </a:r>
            <a:r>
              <a:rPr lang="zh-CN" altLang="en-US" sz="2400" dirty="0"/>
              <a:t>也就会相应地觉得</a:t>
            </a:r>
            <a:r>
              <a:rPr lang="zh-Hans" altLang="en-US" sz="2400" dirty="0"/>
              <a:t> </a:t>
            </a:r>
            <a:r>
              <a:rPr lang="en" altLang="zh-CN" sz="2400" dirty="0"/>
              <a:t>k</a:t>
            </a:r>
            <a:r>
              <a:rPr lang="zh-Hans" altLang="en-US" sz="2400" dirty="0"/>
              <a:t> </a:t>
            </a:r>
            <a:r>
              <a:rPr lang="zh-CN" altLang="en-US" sz="2400" dirty="0"/>
              <a:t>不错，是个可以相信的选择</a:t>
            </a:r>
            <a:r>
              <a:rPr lang="en-US" altLang="zh-CN" sz="2400" dirty="0"/>
              <a:t>;</a:t>
            </a:r>
          </a:p>
        </p:txBody>
      </p:sp>
      <p:sp>
        <p:nvSpPr>
          <p:cNvPr id="8" name="矩形 7">
            <a:extLst>
              <a:ext uri="{FF2B5EF4-FFF2-40B4-BE49-F238E27FC236}">
                <a16:creationId xmlns:a16="http://schemas.microsoft.com/office/drawing/2014/main" id="{AAF09CF1-F52E-2041-95C4-CC5BEDCC0310}"/>
              </a:ext>
            </a:extLst>
          </p:cNvPr>
          <p:cNvSpPr/>
          <p:nvPr/>
        </p:nvSpPr>
        <p:spPr>
          <a:xfrm>
            <a:off x="7455403" y="938788"/>
            <a:ext cx="2031325" cy="369332"/>
          </a:xfrm>
          <a:prstGeom prst="rect">
            <a:avLst/>
          </a:prstGeom>
        </p:spPr>
        <p:txBody>
          <a:bodyPr wrap="none">
            <a:spAutoFit/>
          </a:bodyPr>
          <a:lstStyle/>
          <a:p>
            <a:r>
              <a:rPr lang="zh-CN" altLang="en-US" dirty="0">
                <a:solidFill>
                  <a:srgbClr val="0B37FF"/>
                </a:solidFill>
                <a:latin typeface="-webkit-standard"/>
              </a:rPr>
              <a:t>最强竞争者的评分</a:t>
            </a:r>
            <a:endParaRPr lang="zh-CN" altLang="en-US" dirty="0"/>
          </a:p>
        </p:txBody>
      </p:sp>
      <p:cxnSp>
        <p:nvCxnSpPr>
          <p:cNvPr id="12" name="直线连接符 11">
            <a:extLst>
              <a:ext uri="{FF2B5EF4-FFF2-40B4-BE49-F238E27FC236}">
                <a16:creationId xmlns:a16="http://schemas.microsoft.com/office/drawing/2014/main" id="{8D1E91DB-3509-EF40-9D80-5F953C678DED}"/>
              </a:ext>
            </a:extLst>
          </p:cNvPr>
          <p:cNvCxnSpPr>
            <a:cxnSpLocks/>
          </p:cNvCxnSpPr>
          <p:nvPr/>
        </p:nvCxnSpPr>
        <p:spPr>
          <a:xfrm flipV="1">
            <a:off x="4492832" y="1510513"/>
            <a:ext cx="2755075" cy="5376"/>
          </a:xfrm>
          <a:prstGeom prst="line">
            <a:avLst/>
          </a:prstGeom>
          <a:ln w="28575">
            <a:solidFill>
              <a:srgbClr val="0B37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480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Affinity Propagation</a:t>
            </a:r>
            <a:endParaRPr lang="zh-CN" altLang="x-none" dirty="0"/>
          </a:p>
        </p:txBody>
      </p:sp>
      <p:sp>
        <p:nvSpPr>
          <p:cNvPr id="6" name="矩形 5">
            <a:extLst>
              <a:ext uri="{FF2B5EF4-FFF2-40B4-BE49-F238E27FC236}">
                <a16:creationId xmlns:a16="http://schemas.microsoft.com/office/drawing/2014/main" id="{7814FD3B-EEA9-274D-B34D-E68E6126336E}"/>
              </a:ext>
            </a:extLst>
          </p:cNvPr>
          <p:cNvSpPr/>
          <p:nvPr/>
        </p:nvSpPr>
        <p:spPr>
          <a:xfrm>
            <a:off x="1610674" y="3501509"/>
            <a:ext cx="8914822" cy="1938992"/>
          </a:xfrm>
          <a:prstGeom prst="rect">
            <a:avLst/>
          </a:prstGeom>
        </p:spPr>
        <p:txBody>
          <a:bodyPr wrap="square">
            <a:spAutoFit/>
          </a:bodyPr>
          <a:lstStyle/>
          <a:p>
            <a:pPr marL="285750" indent="-285750">
              <a:buFont typeface="Arial" panose="020B0604020202020204" pitchFamily="34" charset="0"/>
              <a:buChar char="•"/>
            </a:pPr>
            <a:r>
              <a:rPr lang="en" altLang="zh-CN" sz="2400" i="1" dirty="0">
                <a:solidFill>
                  <a:srgbClr val="0B37FF"/>
                </a:solidFill>
                <a:latin typeface="Times New Roman" panose="02020603050405020304" pitchFamily="18" charset="0"/>
                <a:cs typeface="Times New Roman" panose="02020603050405020304" pitchFamily="18" charset="0"/>
              </a:rPr>
              <a:t>a</a:t>
            </a:r>
            <a:r>
              <a:rPr lang="en" altLang="zh-CN" sz="2400" i="1" dirty="0">
                <a:solidFill>
                  <a:srgbClr val="0B37FF"/>
                </a:solidFill>
              </a:rPr>
              <a:t>(</a:t>
            </a:r>
            <a:r>
              <a:rPr lang="en" altLang="zh-CN" sz="2400" i="1" dirty="0" err="1">
                <a:solidFill>
                  <a:srgbClr val="0B37FF"/>
                </a:solidFill>
              </a:rPr>
              <a:t>i,k</a:t>
            </a:r>
            <a:r>
              <a:rPr lang="en" altLang="zh-CN" sz="2400" i="1" dirty="0">
                <a:solidFill>
                  <a:srgbClr val="0B37FF"/>
                </a:solidFill>
              </a:rPr>
              <a:t>)</a:t>
            </a:r>
            <a:r>
              <a:rPr lang="zh-CN" altLang="en" sz="2400" dirty="0"/>
              <a:t>：</a:t>
            </a:r>
            <a:r>
              <a:rPr lang="zh-CN" altLang="en-US" sz="2400" dirty="0"/>
              <a:t>但是，为了避免太大的</a:t>
            </a:r>
            <a:r>
              <a:rPr lang="zh-Hans" altLang="en-US" sz="2400" dirty="0"/>
              <a:t> </a:t>
            </a:r>
            <a:r>
              <a:rPr lang="en-US" altLang="zh-Hans" sz="2400" dirty="0"/>
              <a:t>r(</a:t>
            </a:r>
            <a:r>
              <a:rPr lang="en-US" altLang="zh-Hans" sz="2400" dirty="0" err="1"/>
              <a:t>i,k</a:t>
            </a:r>
            <a:r>
              <a:rPr lang="en-US" altLang="zh-Hans" sz="2400" dirty="0"/>
              <a:t>),</a:t>
            </a:r>
            <a:r>
              <a:rPr lang="zh-Hans" altLang="en-US" sz="2400" dirty="0"/>
              <a:t> </a:t>
            </a:r>
            <a:r>
              <a:rPr lang="zh-CN" altLang="en-US" sz="2400" dirty="0"/>
              <a:t>限制</a:t>
            </a:r>
            <a:r>
              <a:rPr lang="zh-Hans" altLang="en-US" sz="2400" dirty="0"/>
              <a:t> </a:t>
            </a:r>
            <a:r>
              <a:rPr lang="en-US" altLang="zh-Hans" sz="2400" dirty="0"/>
              <a:t>a(</a:t>
            </a:r>
            <a:r>
              <a:rPr lang="en-US" altLang="zh-Hans" sz="2400" dirty="0" err="1"/>
              <a:t>i,k</a:t>
            </a:r>
            <a:r>
              <a:rPr lang="en-US" altLang="zh-Hans" sz="2400" dirty="0"/>
              <a:t>)</a:t>
            </a:r>
            <a:r>
              <a:rPr lang="zh-CN" altLang="en-US" sz="2400" dirty="0"/>
              <a:t>不能大于</a:t>
            </a:r>
            <a:r>
              <a:rPr lang="en-US" altLang="zh-CN" sz="2400" dirty="0"/>
              <a:t>0</a:t>
            </a:r>
            <a:r>
              <a:rPr lang="en-US" altLang="zh-Hans" sz="2400" dirty="0"/>
              <a:t>;</a:t>
            </a:r>
          </a:p>
          <a:p>
            <a:pPr marL="285750" indent="-285750">
              <a:buFont typeface="Arial" panose="020B0604020202020204" pitchFamily="34" charset="0"/>
              <a:buChar char="•"/>
            </a:pPr>
            <a:r>
              <a:rPr lang="en-US" altLang="zh-Hans" sz="2400" i="1" dirty="0">
                <a:solidFill>
                  <a:srgbClr val="0B37FF"/>
                </a:solidFill>
                <a:latin typeface="Times New Roman" panose="02020603050405020304" pitchFamily="18" charset="0"/>
                <a:cs typeface="Times New Roman" panose="02020603050405020304" pitchFamily="18" charset="0"/>
              </a:rPr>
              <a:t>a</a:t>
            </a:r>
            <a:r>
              <a:rPr lang="en-US" altLang="zh-Hans" sz="2400" i="1" dirty="0">
                <a:solidFill>
                  <a:srgbClr val="0B37FF"/>
                </a:solidFill>
              </a:rPr>
              <a:t>(</a:t>
            </a:r>
            <a:r>
              <a:rPr lang="en-US" altLang="zh-Hans" sz="2400" i="1" dirty="0" err="1">
                <a:solidFill>
                  <a:srgbClr val="0B37FF"/>
                </a:solidFill>
              </a:rPr>
              <a:t>k,k</a:t>
            </a:r>
            <a:r>
              <a:rPr lang="en-US" altLang="zh-Hans" sz="2400" i="1" dirty="0">
                <a:solidFill>
                  <a:srgbClr val="0B37FF"/>
                </a:solidFill>
              </a:rPr>
              <a:t>)</a:t>
            </a:r>
            <a:r>
              <a:rPr lang="en-US" altLang="zh-Hans" sz="2400" dirty="0"/>
              <a:t>:</a:t>
            </a:r>
            <a:r>
              <a:rPr lang="zh-Hans" altLang="en-US" sz="2400" dirty="0"/>
              <a:t> </a:t>
            </a:r>
            <a:r>
              <a:rPr lang="en-US" altLang="zh-Hans" sz="2400" dirty="0"/>
              <a:t>self-availability,</a:t>
            </a:r>
            <a:r>
              <a:rPr lang="zh-Hans" altLang="en-US" sz="2400" dirty="0"/>
              <a:t> </a:t>
            </a:r>
            <a:r>
              <a:rPr lang="zh-CN" altLang="en-US" sz="2400" dirty="0"/>
              <a:t>反应了其它的节点对于选择</a:t>
            </a:r>
            <a:r>
              <a:rPr lang="zh-Hans" altLang="en-US" sz="2400" dirty="0"/>
              <a:t> </a:t>
            </a:r>
            <a:r>
              <a:rPr lang="en-US" altLang="zh-CN" sz="2400" dirty="0"/>
              <a:t>k</a:t>
            </a:r>
            <a:r>
              <a:rPr lang="zh-Hans" altLang="en-US" sz="2400" dirty="0"/>
              <a:t> </a:t>
            </a:r>
            <a:r>
              <a:rPr lang="zh-CN" altLang="en-US" sz="2400" dirty="0"/>
              <a:t>作为</a:t>
            </a:r>
            <a:r>
              <a:rPr lang="en-US" altLang="zh-CN" sz="2400" dirty="0"/>
              <a:t>exemplar</a:t>
            </a:r>
            <a:r>
              <a:rPr lang="zh-Hans" altLang="en-US" sz="2400" dirty="0"/>
              <a:t> </a:t>
            </a:r>
            <a:r>
              <a:rPr lang="zh-CN" altLang="en-US" sz="2400" dirty="0"/>
              <a:t>的信任程度。</a:t>
            </a:r>
            <a:endParaRPr lang="en-US" altLang="zh-CN" sz="2400" dirty="0"/>
          </a:p>
          <a:p>
            <a:pPr marL="285750" indent="-285750">
              <a:buFont typeface="Arial" panose="020B0604020202020204" pitchFamily="34" charset="0"/>
              <a:buChar char="•"/>
            </a:pPr>
            <a:r>
              <a:rPr lang="en" altLang="zh-CN" sz="2400" dirty="0">
                <a:solidFill>
                  <a:srgbClr val="C00000"/>
                </a:solidFill>
                <a:latin typeface="Times New Roman" panose="02020603050405020304" pitchFamily="18" charset="0"/>
                <a:cs typeface="Times New Roman" panose="02020603050405020304" pitchFamily="18" charset="0"/>
              </a:rPr>
              <a:t>a</a:t>
            </a:r>
            <a:r>
              <a:rPr lang="en" altLang="zh-CN" sz="2400" dirty="0">
                <a:solidFill>
                  <a:srgbClr val="C00000"/>
                </a:solidFill>
              </a:rPr>
              <a:t>(</a:t>
            </a:r>
            <a:r>
              <a:rPr lang="en" altLang="zh-CN" sz="2400" dirty="0" err="1">
                <a:solidFill>
                  <a:srgbClr val="C00000"/>
                </a:solidFill>
              </a:rPr>
              <a:t>i,k</a:t>
            </a:r>
            <a:r>
              <a:rPr lang="en" altLang="zh-CN" sz="2400" dirty="0">
                <a:solidFill>
                  <a:srgbClr val="C00000"/>
                </a:solidFill>
              </a:rPr>
              <a:t>)</a:t>
            </a:r>
            <a:r>
              <a:rPr lang="zh-CN" altLang="en-US" sz="2400" dirty="0">
                <a:solidFill>
                  <a:srgbClr val="C00000"/>
                </a:solidFill>
              </a:rPr>
              <a:t>的更新过程</a:t>
            </a:r>
            <a:r>
              <a:rPr lang="zh-Hans" altLang="en-US" sz="2400" dirty="0">
                <a:solidFill>
                  <a:srgbClr val="C00000"/>
                </a:solidFill>
              </a:rPr>
              <a:t> </a:t>
            </a:r>
            <a:r>
              <a:rPr lang="en-US" altLang="zh-Hans" sz="2400" dirty="0"/>
              <a:t>=</a:t>
            </a:r>
            <a:r>
              <a:rPr lang="zh-Hans" altLang="en-US" sz="2400" dirty="0"/>
              <a:t> </a:t>
            </a:r>
            <a:r>
              <a:rPr lang="zh-CN" altLang="en-US" sz="2400" dirty="0">
                <a:solidFill>
                  <a:srgbClr val="C30D23"/>
                </a:solidFill>
              </a:rPr>
              <a:t>关于参选人</a:t>
            </a:r>
            <a:r>
              <a:rPr lang="zh-Hans" altLang="en-US" sz="2400" dirty="0">
                <a:solidFill>
                  <a:srgbClr val="C30D23"/>
                </a:solidFill>
              </a:rPr>
              <a:t> </a:t>
            </a:r>
            <a:r>
              <a:rPr lang="en" altLang="zh-CN" sz="2400" dirty="0">
                <a:solidFill>
                  <a:srgbClr val="C30D23"/>
                </a:solidFill>
              </a:rPr>
              <a:t>k</a:t>
            </a:r>
            <a:r>
              <a:rPr lang="zh-Hans" altLang="en-US" sz="2400" dirty="0">
                <a:solidFill>
                  <a:srgbClr val="C30D23"/>
                </a:solidFill>
              </a:rPr>
              <a:t> </a:t>
            </a:r>
            <a:r>
              <a:rPr lang="zh-CN" altLang="en-US" sz="2400" dirty="0">
                <a:solidFill>
                  <a:srgbClr val="C30D23"/>
                </a:solidFill>
              </a:rPr>
              <a:t>的民意调查对于选民</a:t>
            </a:r>
            <a:r>
              <a:rPr lang="zh-Hans" altLang="en-US" sz="2400" dirty="0">
                <a:solidFill>
                  <a:srgbClr val="C30D23"/>
                </a:solidFill>
              </a:rPr>
              <a:t> </a:t>
            </a:r>
            <a:r>
              <a:rPr lang="en" altLang="zh-CN" sz="2400" dirty="0" err="1">
                <a:solidFill>
                  <a:srgbClr val="C30D23"/>
                </a:solidFill>
              </a:rPr>
              <a:t>i</a:t>
            </a:r>
            <a:r>
              <a:rPr lang="zh-Hans" altLang="en-US" sz="2400" dirty="0">
                <a:solidFill>
                  <a:srgbClr val="C30D23"/>
                </a:solidFill>
              </a:rPr>
              <a:t> </a:t>
            </a:r>
            <a:r>
              <a:rPr lang="zh-CN" altLang="en-US" sz="2400" dirty="0">
                <a:solidFill>
                  <a:srgbClr val="C30D23"/>
                </a:solidFill>
              </a:rPr>
              <a:t>的影响</a:t>
            </a:r>
            <a:r>
              <a:rPr lang="zh-CN" altLang="en-US" sz="2400" dirty="0"/>
              <a:t>（已经有了很多跟随者的人更有吸引力）</a:t>
            </a:r>
            <a:r>
              <a:rPr lang="en-US" altLang="zh-CN" sz="2400" dirty="0"/>
              <a:t>;</a:t>
            </a:r>
            <a:endParaRPr lang="zh-CN" altLang="en-US" sz="2400" dirty="0"/>
          </a:p>
        </p:txBody>
      </p:sp>
      <p:sp>
        <p:nvSpPr>
          <p:cNvPr id="7" name="矩形 6">
            <a:extLst>
              <a:ext uri="{FF2B5EF4-FFF2-40B4-BE49-F238E27FC236}">
                <a16:creationId xmlns:a16="http://schemas.microsoft.com/office/drawing/2014/main" id="{CA86F854-AABF-1043-BA59-6268DE7177D2}"/>
              </a:ext>
            </a:extLst>
          </p:cNvPr>
          <p:cNvSpPr/>
          <p:nvPr/>
        </p:nvSpPr>
        <p:spPr>
          <a:xfrm>
            <a:off x="1610674" y="2886545"/>
            <a:ext cx="3262432" cy="461665"/>
          </a:xfrm>
          <a:prstGeom prst="rect">
            <a:avLst/>
          </a:prstGeom>
        </p:spPr>
        <p:txBody>
          <a:bodyPr wrap="none">
            <a:spAutoFit/>
          </a:bodyPr>
          <a:lstStyle/>
          <a:p>
            <a:r>
              <a:rPr lang="zh-CN" altLang="en-US" sz="2400" b="1" dirty="0">
                <a:solidFill>
                  <a:srgbClr val="0B37FF"/>
                </a:solidFill>
                <a:latin typeface="-apple-system"/>
              </a:rPr>
              <a:t>将聚类过程看成选举：</a:t>
            </a:r>
            <a:endParaRPr lang="zh-CN" altLang="en-US" sz="2400" b="1" dirty="0">
              <a:solidFill>
                <a:srgbClr val="0B37FF"/>
              </a:solidFill>
            </a:endParaRPr>
          </a:p>
        </p:txBody>
      </p:sp>
      <p:grpSp>
        <p:nvGrpSpPr>
          <p:cNvPr id="8" name="组合 7">
            <a:extLst>
              <a:ext uri="{FF2B5EF4-FFF2-40B4-BE49-F238E27FC236}">
                <a16:creationId xmlns:a16="http://schemas.microsoft.com/office/drawing/2014/main" id="{992A514E-9CDD-F84D-B2E4-F0D0A7C53332}"/>
              </a:ext>
            </a:extLst>
          </p:cNvPr>
          <p:cNvGrpSpPr/>
          <p:nvPr/>
        </p:nvGrpSpPr>
        <p:grpSpPr>
          <a:xfrm>
            <a:off x="2651511" y="1010694"/>
            <a:ext cx="5819554" cy="1722551"/>
            <a:chOff x="1127511" y="1010693"/>
            <a:chExt cx="5819554" cy="1722551"/>
          </a:xfrm>
        </p:grpSpPr>
        <p:pic>
          <p:nvPicPr>
            <p:cNvPr id="10" name="图片 9">
              <a:extLst>
                <a:ext uri="{FF2B5EF4-FFF2-40B4-BE49-F238E27FC236}">
                  <a16:creationId xmlns:a16="http://schemas.microsoft.com/office/drawing/2014/main" id="{B3270760-9B81-784E-B02C-B4E100FFAB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11" name="图片 10">
              <a:extLst>
                <a:ext uri="{FF2B5EF4-FFF2-40B4-BE49-F238E27FC236}">
                  <a16:creationId xmlns:a16="http://schemas.microsoft.com/office/drawing/2014/main" id="{180C75DC-E64E-2C4C-85F6-565DAA229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Tree>
    <p:extLst>
      <p:ext uri="{BB962C8B-B14F-4D97-AF65-F5344CB8AC3E}">
        <p14:creationId xmlns:p14="http://schemas.microsoft.com/office/powerpoint/2010/main" val="107589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Affinity Propagation</a:t>
            </a:r>
            <a:endParaRPr lang="zh-CN" altLang="x-none" dirty="0"/>
          </a:p>
        </p:txBody>
      </p:sp>
      <p:sp>
        <p:nvSpPr>
          <p:cNvPr id="6" name="矩形 5">
            <a:extLst>
              <a:ext uri="{FF2B5EF4-FFF2-40B4-BE49-F238E27FC236}">
                <a16:creationId xmlns:a16="http://schemas.microsoft.com/office/drawing/2014/main" id="{7814FD3B-EEA9-274D-B34D-E68E6126336E}"/>
              </a:ext>
            </a:extLst>
          </p:cNvPr>
          <p:cNvSpPr/>
          <p:nvPr/>
        </p:nvSpPr>
        <p:spPr>
          <a:xfrm>
            <a:off x="1610674" y="3501509"/>
            <a:ext cx="9057326" cy="2677656"/>
          </a:xfrm>
          <a:prstGeom prst="rect">
            <a:avLst/>
          </a:prstGeom>
        </p:spPr>
        <p:txBody>
          <a:bodyPr wrap="square">
            <a:spAutoFit/>
          </a:bodyPr>
          <a:lstStyle/>
          <a:p>
            <a:pPr marL="285750" indent="-285750">
              <a:buFont typeface="Arial" panose="020B0604020202020204" pitchFamily="34" charset="0"/>
              <a:buChar char="•"/>
            </a:pPr>
            <a:r>
              <a:rPr lang="en" altLang="zh-CN" sz="2400" i="1" dirty="0">
                <a:solidFill>
                  <a:srgbClr val="0B37FF"/>
                </a:solidFill>
                <a:latin typeface="Times New Roman" panose="02020603050405020304" pitchFamily="18" charset="0"/>
                <a:cs typeface="Times New Roman" panose="02020603050405020304" pitchFamily="18" charset="0"/>
              </a:rPr>
              <a:t>If the self</a:t>
            </a:r>
            <a:r>
              <a:rPr lang="zh-Hans" altLang="en-US" sz="2400" i="1" dirty="0">
                <a:solidFill>
                  <a:srgbClr val="0B37FF"/>
                </a:solidFill>
                <a:latin typeface="Times New Roman" panose="02020603050405020304" pitchFamily="18" charset="0"/>
                <a:cs typeface="Times New Roman" panose="02020603050405020304" pitchFamily="18" charset="0"/>
              </a:rPr>
              <a:t> </a:t>
            </a:r>
            <a:r>
              <a:rPr lang="en" altLang="zh-CN" sz="2400" i="1" dirty="0">
                <a:solidFill>
                  <a:srgbClr val="0B37FF"/>
                </a:solidFill>
                <a:latin typeface="Times New Roman" panose="02020603050405020304" pitchFamily="18" charset="0"/>
                <a:cs typeface="Times New Roman" panose="02020603050405020304" pitchFamily="18" charset="0"/>
              </a:rPr>
              <a:t>responsibility r(</a:t>
            </a:r>
            <a:r>
              <a:rPr lang="en" altLang="zh-CN" sz="2400" i="1" dirty="0" err="1">
                <a:solidFill>
                  <a:srgbClr val="0B37FF"/>
                </a:solidFill>
                <a:latin typeface="Times New Roman" panose="02020603050405020304" pitchFamily="18" charset="0"/>
                <a:cs typeface="Times New Roman" panose="02020603050405020304" pitchFamily="18" charset="0"/>
              </a:rPr>
              <a:t>k,k</a:t>
            </a:r>
            <a:r>
              <a:rPr lang="en" altLang="zh-CN" sz="2400" i="1" dirty="0">
                <a:solidFill>
                  <a:srgbClr val="0B37FF"/>
                </a:solidFill>
                <a:latin typeface="Times New Roman" panose="02020603050405020304" pitchFamily="18" charset="0"/>
                <a:cs typeface="Times New Roman" panose="02020603050405020304" pitchFamily="18" charset="0"/>
              </a:rPr>
              <a:t>) is negative (indicating that point k is currently better suited as belonging to another exemplar rather than being an exemplar itself), </a:t>
            </a:r>
            <a:r>
              <a:rPr lang="en" altLang="zh-CN" sz="2400" i="1" dirty="0">
                <a:solidFill>
                  <a:srgbClr val="C00000"/>
                </a:solidFill>
                <a:latin typeface="Times New Roman" panose="02020603050405020304" pitchFamily="18" charset="0"/>
                <a:cs typeface="Times New Roman" panose="02020603050405020304" pitchFamily="18" charset="0"/>
              </a:rPr>
              <a:t>the availability of point k as an exemplar can be increased if some other points have positive responsibilities for point k being their exemplar</a:t>
            </a:r>
            <a:r>
              <a:rPr lang="en" altLang="zh-CN" sz="2400" i="1" dirty="0">
                <a:solidFill>
                  <a:srgbClr val="0B37FF"/>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 altLang="zh-CN" sz="2400" i="1" dirty="0">
                <a:solidFill>
                  <a:srgbClr val="0B37FF"/>
                </a:solidFill>
                <a:latin typeface="Times New Roman" panose="02020603050405020304" pitchFamily="18" charset="0"/>
                <a:cs typeface="Times New Roman" panose="02020603050405020304" pitchFamily="18" charset="0"/>
              </a:rPr>
              <a:t>To limit the influence of strong</a:t>
            </a:r>
            <a:r>
              <a:rPr lang="zh-Hans" altLang="en-US" sz="2400" i="1" dirty="0">
                <a:solidFill>
                  <a:srgbClr val="0B37FF"/>
                </a:solidFill>
                <a:latin typeface="Times New Roman" panose="02020603050405020304" pitchFamily="18" charset="0"/>
                <a:cs typeface="Times New Roman" panose="02020603050405020304" pitchFamily="18" charset="0"/>
              </a:rPr>
              <a:t> </a:t>
            </a:r>
            <a:r>
              <a:rPr lang="en" altLang="zh-Hans" sz="2400" i="1" dirty="0">
                <a:solidFill>
                  <a:srgbClr val="0B37FF"/>
                </a:solidFill>
                <a:latin typeface="Times New Roman" panose="02020603050405020304" pitchFamily="18" charset="0"/>
                <a:cs typeface="Times New Roman" panose="02020603050405020304" pitchFamily="18" charset="0"/>
              </a:rPr>
              <a:t>incoming positive responsibilities, the total sum is </a:t>
            </a:r>
            <a:r>
              <a:rPr lang="en" altLang="zh-Hans" sz="2400" i="1" dirty="0" err="1">
                <a:solidFill>
                  <a:srgbClr val="0B37FF"/>
                </a:solidFill>
                <a:latin typeface="Times New Roman" panose="02020603050405020304" pitchFamily="18" charset="0"/>
                <a:cs typeface="Times New Roman" panose="02020603050405020304" pitchFamily="18" charset="0"/>
              </a:rPr>
              <a:t>thresholded</a:t>
            </a:r>
            <a:r>
              <a:rPr lang="en" altLang="zh-Hans" sz="2400" i="1" dirty="0">
                <a:solidFill>
                  <a:srgbClr val="0B37FF"/>
                </a:solidFill>
                <a:latin typeface="Times New Roman" panose="02020603050405020304" pitchFamily="18" charset="0"/>
                <a:cs typeface="Times New Roman" panose="02020603050405020304" pitchFamily="18" charset="0"/>
              </a:rPr>
              <a:t> so that it cannot go above zero.</a:t>
            </a:r>
            <a:endParaRPr lang="zh-CN" altLang="en-US" sz="2400" dirty="0"/>
          </a:p>
        </p:txBody>
      </p:sp>
      <p:sp>
        <p:nvSpPr>
          <p:cNvPr id="7" name="矩形 6">
            <a:extLst>
              <a:ext uri="{FF2B5EF4-FFF2-40B4-BE49-F238E27FC236}">
                <a16:creationId xmlns:a16="http://schemas.microsoft.com/office/drawing/2014/main" id="{CA86F854-AABF-1043-BA59-6268DE7177D2}"/>
              </a:ext>
            </a:extLst>
          </p:cNvPr>
          <p:cNvSpPr/>
          <p:nvPr/>
        </p:nvSpPr>
        <p:spPr>
          <a:xfrm>
            <a:off x="1610674" y="2886545"/>
            <a:ext cx="3262432" cy="461665"/>
          </a:xfrm>
          <a:prstGeom prst="rect">
            <a:avLst/>
          </a:prstGeom>
        </p:spPr>
        <p:txBody>
          <a:bodyPr wrap="none">
            <a:spAutoFit/>
          </a:bodyPr>
          <a:lstStyle/>
          <a:p>
            <a:r>
              <a:rPr lang="zh-CN" altLang="en-US" sz="2400" b="1" dirty="0">
                <a:solidFill>
                  <a:srgbClr val="0B37FF"/>
                </a:solidFill>
                <a:latin typeface="-apple-system"/>
              </a:rPr>
              <a:t>将聚类过程看成选举：</a:t>
            </a:r>
            <a:endParaRPr lang="zh-CN" altLang="en-US" sz="2400" b="1" dirty="0">
              <a:solidFill>
                <a:srgbClr val="0B37FF"/>
              </a:solidFill>
            </a:endParaRPr>
          </a:p>
        </p:txBody>
      </p:sp>
      <p:grpSp>
        <p:nvGrpSpPr>
          <p:cNvPr id="8" name="组合 7">
            <a:extLst>
              <a:ext uri="{FF2B5EF4-FFF2-40B4-BE49-F238E27FC236}">
                <a16:creationId xmlns:a16="http://schemas.microsoft.com/office/drawing/2014/main" id="{992A514E-9CDD-F84D-B2E4-F0D0A7C53332}"/>
              </a:ext>
            </a:extLst>
          </p:cNvPr>
          <p:cNvGrpSpPr/>
          <p:nvPr/>
        </p:nvGrpSpPr>
        <p:grpSpPr>
          <a:xfrm>
            <a:off x="2651511" y="1010694"/>
            <a:ext cx="5819554" cy="1722551"/>
            <a:chOff x="1127511" y="1010693"/>
            <a:chExt cx="5819554" cy="1722551"/>
          </a:xfrm>
        </p:grpSpPr>
        <p:pic>
          <p:nvPicPr>
            <p:cNvPr id="10" name="图片 9">
              <a:extLst>
                <a:ext uri="{FF2B5EF4-FFF2-40B4-BE49-F238E27FC236}">
                  <a16:creationId xmlns:a16="http://schemas.microsoft.com/office/drawing/2014/main" id="{B3270760-9B81-784E-B02C-B4E100FFAB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11" name="图片 10">
              <a:extLst>
                <a:ext uri="{FF2B5EF4-FFF2-40B4-BE49-F238E27FC236}">
                  <a16:creationId xmlns:a16="http://schemas.microsoft.com/office/drawing/2014/main" id="{180C75DC-E64E-2C4C-85F6-565DAA229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Tree>
    <p:extLst>
      <p:ext uri="{BB962C8B-B14F-4D97-AF65-F5344CB8AC3E}">
        <p14:creationId xmlns:p14="http://schemas.microsoft.com/office/powerpoint/2010/main" val="2979580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Affinity Propagation</a:t>
            </a:r>
            <a:endParaRPr lang="zh-CN" altLang="x-none" dirty="0"/>
          </a:p>
        </p:txBody>
      </p:sp>
      <p:sp>
        <p:nvSpPr>
          <p:cNvPr id="6" name="矩形 5">
            <a:extLst>
              <a:ext uri="{FF2B5EF4-FFF2-40B4-BE49-F238E27FC236}">
                <a16:creationId xmlns:a16="http://schemas.microsoft.com/office/drawing/2014/main" id="{7814FD3B-EEA9-274D-B34D-E68E6126336E}"/>
              </a:ext>
            </a:extLst>
          </p:cNvPr>
          <p:cNvSpPr/>
          <p:nvPr/>
        </p:nvSpPr>
        <p:spPr>
          <a:xfrm>
            <a:off x="1592861" y="3410788"/>
            <a:ext cx="8914822" cy="1200329"/>
          </a:xfrm>
          <a:prstGeom prst="rect">
            <a:avLst/>
          </a:prstGeom>
        </p:spPr>
        <p:txBody>
          <a:bodyPr wrap="square">
            <a:spAutoFit/>
          </a:bodyPr>
          <a:lstStyle/>
          <a:p>
            <a:pPr marL="285750" indent="-285750">
              <a:buFont typeface="Arial" panose="020B0604020202020204" pitchFamily="34" charset="0"/>
              <a:buChar char="•"/>
            </a:pPr>
            <a:r>
              <a:rPr lang="zh-CN" altLang="en-US" sz="2400" dirty="0"/>
              <a:t>两者交替的过程也就可以理解为</a:t>
            </a:r>
            <a:r>
              <a:rPr lang="zh-CN" altLang="en-US" sz="2400" dirty="0">
                <a:solidFill>
                  <a:srgbClr val="C30D23"/>
                </a:solidFill>
              </a:rPr>
              <a:t>选民在各个参选人之间不断地比较和不断地参考各个参选人给出的民意调查</a:t>
            </a:r>
            <a:r>
              <a:rPr lang="zh-CN" altLang="en-US" sz="2400" dirty="0"/>
              <a:t>。</a:t>
            </a:r>
            <a:endParaRPr lang="en-US" altLang="zh-CN" sz="2400" dirty="0"/>
          </a:p>
          <a:p>
            <a:pPr marL="285750" indent="-285750">
              <a:buFont typeface="Arial" panose="020B0604020202020204" pitchFamily="34" charset="0"/>
              <a:buChar char="•"/>
            </a:pPr>
            <a:r>
              <a:rPr lang="en" altLang="zh-CN" sz="2400" dirty="0"/>
              <a:t>r(</a:t>
            </a:r>
            <a:r>
              <a:rPr lang="en" altLang="zh-CN" sz="2400" dirty="0" err="1"/>
              <a:t>i,k</a:t>
            </a:r>
            <a:r>
              <a:rPr lang="en" altLang="zh-CN" sz="2400" dirty="0"/>
              <a:t>)</a:t>
            </a:r>
            <a:r>
              <a:rPr lang="zh-CN" altLang="en-US" sz="2400" dirty="0"/>
              <a:t>的思想反映的是竞争，</a:t>
            </a:r>
            <a:r>
              <a:rPr lang="en" altLang="zh-CN" sz="2400" dirty="0"/>
              <a:t>a(</a:t>
            </a:r>
            <a:r>
              <a:rPr lang="en" altLang="zh-CN" sz="2400" dirty="0" err="1"/>
              <a:t>i,k</a:t>
            </a:r>
            <a:r>
              <a:rPr lang="en" altLang="zh-CN" sz="2400" dirty="0"/>
              <a:t>)</a:t>
            </a:r>
            <a:r>
              <a:rPr lang="zh-CN" altLang="en-US" sz="2400" dirty="0"/>
              <a:t>则是为了让聚类更成功</a:t>
            </a:r>
            <a:r>
              <a:rPr lang="en-US" altLang="zh-CN" sz="2400" dirty="0"/>
              <a:t>.</a:t>
            </a:r>
            <a:endParaRPr lang="zh-CN" altLang="en-US" sz="2400" dirty="0"/>
          </a:p>
        </p:txBody>
      </p:sp>
      <p:sp>
        <p:nvSpPr>
          <p:cNvPr id="7" name="矩形 6">
            <a:extLst>
              <a:ext uri="{FF2B5EF4-FFF2-40B4-BE49-F238E27FC236}">
                <a16:creationId xmlns:a16="http://schemas.microsoft.com/office/drawing/2014/main" id="{CA86F854-AABF-1043-BA59-6268DE7177D2}"/>
              </a:ext>
            </a:extLst>
          </p:cNvPr>
          <p:cNvSpPr/>
          <p:nvPr/>
        </p:nvSpPr>
        <p:spPr>
          <a:xfrm>
            <a:off x="1645390" y="2798407"/>
            <a:ext cx="3262432" cy="461665"/>
          </a:xfrm>
          <a:prstGeom prst="rect">
            <a:avLst/>
          </a:prstGeom>
        </p:spPr>
        <p:txBody>
          <a:bodyPr wrap="none">
            <a:spAutoFit/>
          </a:bodyPr>
          <a:lstStyle/>
          <a:p>
            <a:r>
              <a:rPr lang="zh-CN" altLang="en-US" sz="2400" b="1" dirty="0">
                <a:solidFill>
                  <a:srgbClr val="0B37FF"/>
                </a:solidFill>
                <a:latin typeface="-apple-system"/>
              </a:rPr>
              <a:t>将聚类过程看成选举：</a:t>
            </a:r>
            <a:endParaRPr lang="zh-CN" altLang="en-US" sz="2400" b="1" dirty="0">
              <a:solidFill>
                <a:srgbClr val="0B37FF"/>
              </a:solidFill>
            </a:endParaRPr>
          </a:p>
        </p:txBody>
      </p:sp>
      <p:grpSp>
        <p:nvGrpSpPr>
          <p:cNvPr id="8" name="组合 7">
            <a:extLst>
              <a:ext uri="{FF2B5EF4-FFF2-40B4-BE49-F238E27FC236}">
                <a16:creationId xmlns:a16="http://schemas.microsoft.com/office/drawing/2014/main" id="{A9CB7C7E-BEA9-1F4A-88FF-72AFFFB806F8}"/>
              </a:ext>
            </a:extLst>
          </p:cNvPr>
          <p:cNvGrpSpPr/>
          <p:nvPr/>
        </p:nvGrpSpPr>
        <p:grpSpPr>
          <a:xfrm>
            <a:off x="2651511" y="1010694"/>
            <a:ext cx="5819554" cy="1722551"/>
            <a:chOff x="1127511" y="1010693"/>
            <a:chExt cx="5819554" cy="1722551"/>
          </a:xfrm>
        </p:grpSpPr>
        <p:pic>
          <p:nvPicPr>
            <p:cNvPr id="10" name="图片 9">
              <a:extLst>
                <a:ext uri="{FF2B5EF4-FFF2-40B4-BE49-F238E27FC236}">
                  <a16:creationId xmlns:a16="http://schemas.microsoft.com/office/drawing/2014/main" id="{49137D92-73E5-A04F-B210-6E6809DF8C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511" y="1375068"/>
              <a:ext cx="5819554" cy="1358176"/>
            </a:xfrm>
            <a:prstGeom prst="rect">
              <a:avLst/>
            </a:prstGeom>
          </p:spPr>
        </p:pic>
        <p:pic>
          <p:nvPicPr>
            <p:cNvPr id="11" name="图片 10">
              <a:extLst>
                <a:ext uri="{FF2B5EF4-FFF2-40B4-BE49-F238E27FC236}">
                  <a16:creationId xmlns:a16="http://schemas.microsoft.com/office/drawing/2014/main" id="{EE5F1486-A1D6-654C-B12D-E32C53F804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511" y="1010693"/>
              <a:ext cx="4512623" cy="522203"/>
            </a:xfrm>
            <a:prstGeom prst="rect">
              <a:avLst/>
            </a:prstGeom>
          </p:spPr>
        </p:pic>
      </p:grpSp>
      <p:sp>
        <p:nvSpPr>
          <p:cNvPr id="12" name="矩形 11">
            <a:extLst>
              <a:ext uri="{FF2B5EF4-FFF2-40B4-BE49-F238E27FC236}">
                <a16:creationId xmlns:a16="http://schemas.microsoft.com/office/drawing/2014/main" id="{AA36B0E7-E9EE-D74D-A9B6-E0FEA5062C01}"/>
              </a:ext>
            </a:extLst>
          </p:cNvPr>
          <p:cNvSpPr/>
          <p:nvPr/>
        </p:nvSpPr>
        <p:spPr>
          <a:xfrm>
            <a:off x="1628487" y="4761832"/>
            <a:ext cx="8879196" cy="1569660"/>
          </a:xfrm>
          <a:prstGeom prst="rect">
            <a:avLst/>
          </a:prstGeom>
        </p:spPr>
        <p:txBody>
          <a:bodyPr wrap="square">
            <a:spAutoFit/>
          </a:bodyPr>
          <a:lstStyle/>
          <a:p>
            <a:pPr algn="just" latinLnBrk="1"/>
            <a:r>
              <a:rPr lang="zh-CN" altLang="en-US" sz="2400" b="1" dirty="0">
                <a:solidFill>
                  <a:srgbClr val="C30D23"/>
                </a:solidFill>
                <a:latin typeface="-apple-system"/>
              </a:rPr>
              <a:t>算法优缺点</a:t>
            </a:r>
            <a:endParaRPr lang="zh-CN" altLang="en-US" sz="2400" b="1" dirty="0">
              <a:solidFill>
                <a:srgbClr val="4F4F4F"/>
              </a:solidFill>
              <a:latin typeface="-apple-system"/>
            </a:endParaRPr>
          </a:p>
          <a:p>
            <a:pPr algn="just" latinLnBrk="1"/>
            <a:r>
              <a:rPr lang="zh-CN" altLang="en-US" sz="2400" b="1" dirty="0">
                <a:solidFill>
                  <a:srgbClr val="C30D23"/>
                </a:solidFill>
                <a:latin typeface="-apple-system"/>
              </a:rPr>
              <a:t>优点</a:t>
            </a:r>
            <a:r>
              <a:rPr lang="zh-CN" altLang="en-US" sz="2400" b="1" dirty="0">
                <a:solidFill>
                  <a:srgbClr val="4F4F4F"/>
                </a:solidFill>
                <a:latin typeface="-apple-system"/>
              </a:rPr>
              <a:t>：</a:t>
            </a:r>
            <a:r>
              <a:rPr lang="zh-CN" altLang="en-US" sz="2400" dirty="0">
                <a:solidFill>
                  <a:srgbClr val="4F4F4F"/>
                </a:solidFill>
                <a:latin typeface="-apple-system"/>
              </a:rPr>
              <a:t>不需要提前规定聚类个数；</a:t>
            </a:r>
            <a:endParaRPr lang="en-US" altLang="zh-CN" sz="2400" dirty="0">
              <a:solidFill>
                <a:srgbClr val="4F4F4F"/>
              </a:solidFill>
              <a:latin typeface="-apple-system"/>
            </a:endParaRPr>
          </a:p>
          <a:p>
            <a:pPr algn="just" latinLnBrk="1"/>
            <a:r>
              <a:rPr lang="zh-CN" altLang="en-US" sz="2400" b="1" dirty="0">
                <a:solidFill>
                  <a:srgbClr val="C30D23"/>
                </a:solidFill>
                <a:latin typeface="-apple-system"/>
              </a:rPr>
              <a:t>缺点</a:t>
            </a:r>
            <a:r>
              <a:rPr lang="zh-CN" altLang="en-US" sz="2400" b="1" dirty="0">
                <a:solidFill>
                  <a:srgbClr val="4F4F4F"/>
                </a:solidFill>
                <a:latin typeface="-apple-system"/>
              </a:rPr>
              <a:t>：</a:t>
            </a:r>
            <a:r>
              <a:rPr lang="zh-CN" altLang="en-US" sz="2400" dirty="0">
                <a:solidFill>
                  <a:srgbClr val="0B37FF"/>
                </a:solidFill>
                <a:latin typeface="-apple-system"/>
              </a:rPr>
              <a:t>时间复杂度</a:t>
            </a:r>
            <a:r>
              <a:rPr lang="zh-Hans" altLang="en-US" sz="2400" dirty="0">
                <a:solidFill>
                  <a:srgbClr val="0B37FF"/>
                </a:solidFill>
                <a:latin typeface="-apple-system"/>
              </a:rPr>
              <a:t> </a:t>
            </a:r>
            <a:r>
              <a:rPr lang="en-US" altLang="zh-CN" sz="2400" dirty="0">
                <a:solidFill>
                  <a:srgbClr val="0B37FF"/>
                </a:solidFill>
                <a:latin typeface="-apple-system"/>
              </a:rPr>
              <a:t>(</a:t>
            </a:r>
            <a:r>
              <a:rPr lang="en" altLang="zh-CN" sz="2400" dirty="0">
                <a:solidFill>
                  <a:srgbClr val="0B37FF"/>
                </a:solidFill>
                <a:latin typeface="MathJax_Math-italic"/>
              </a:rPr>
              <a:t>O</a:t>
            </a:r>
            <a:r>
              <a:rPr lang="en" altLang="zh-CN" sz="2400" dirty="0">
                <a:solidFill>
                  <a:srgbClr val="0B37FF"/>
                </a:solidFill>
                <a:latin typeface="MathJax_Main"/>
              </a:rPr>
              <a:t>(</a:t>
            </a:r>
            <a:r>
              <a:rPr lang="en" altLang="zh-CN" sz="2400" dirty="0">
                <a:solidFill>
                  <a:srgbClr val="0B37FF"/>
                </a:solidFill>
                <a:latin typeface="MathJax_Math-italic"/>
              </a:rPr>
              <a:t>N</a:t>
            </a:r>
            <a:r>
              <a:rPr lang="en" altLang="zh-CN" sz="2400" baseline="30000" dirty="0">
                <a:solidFill>
                  <a:srgbClr val="0B37FF"/>
                </a:solidFill>
                <a:latin typeface="MathJax_Main"/>
              </a:rPr>
              <a:t>2</a:t>
            </a:r>
            <a:r>
              <a:rPr lang="en" altLang="zh-CN" sz="2400" dirty="0">
                <a:solidFill>
                  <a:srgbClr val="0B37FF"/>
                </a:solidFill>
                <a:latin typeface="MathJax_Math-italic"/>
              </a:rPr>
              <a:t>T</a:t>
            </a:r>
            <a:r>
              <a:rPr lang="en" altLang="zh-CN" sz="2400" dirty="0">
                <a:solidFill>
                  <a:srgbClr val="0B37FF"/>
                </a:solidFill>
                <a:latin typeface="MathJax_Main"/>
              </a:rPr>
              <a:t>)</a:t>
            </a:r>
            <a:r>
              <a:rPr lang="en-US" altLang="zh-CN" sz="2400" dirty="0">
                <a:solidFill>
                  <a:srgbClr val="0B37FF"/>
                </a:solidFill>
                <a:latin typeface="-apple-system"/>
              </a:rPr>
              <a:t>)</a:t>
            </a:r>
            <a:r>
              <a:rPr lang="zh-Hans" altLang="en-US" sz="2400" dirty="0">
                <a:solidFill>
                  <a:srgbClr val="0B37FF"/>
                </a:solidFill>
                <a:latin typeface="-apple-system"/>
              </a:rPr>
              <a:t> </a:t>
            </a:r>
            <a:r>
              <a:rPr lang="zh-CN" altLang="en-US" sz="2400" dirty="0">
                <a:solidFill>
                  <a:srgbClr val="4F4F4F"/>
                </a:solidFill>
                <a:latin typeface="-apple-system"/>
              </a:rPr>
              <a:t>和</a:t>
            </a:r>
            <a:r>
              <a:rPr lang="zh-CN" altLang="en-US" sz="2400" dirty="0">
                <a:solidFill>
                  <a:srgbClr val="0B37FF"/>
                </a:solidFill>
                <a:latin typeface="-apple-system"/>
              </a:rPr>
              <a:t>空间复杂度</a:t>
            </a:r>
            <a:r>
              <a:rPr lang="zh-Hans" altLang="en-US" sz="2400" dirty="0">
                <a:solidFill>
                  <a:srgbClr val="0B37FF"/>
                </a:solidFill>
                <a:latin typeface="-apple-system"/>
              </a:rPr>
              <a:t> </a:t>
            </a:r>
            <a:r>
              <a:rPr lang="en-US" altLang="zh-CN" sz="2400" dirty="0">
                <a:solidFill>
                  <a:srgbClr val="0B37FF"/>
                </a:solidFill>
                <a:latin typeface="-apple-system"/>
              </a:rPr>
              <a:t>(</a:t>
            </a:r>
            <a:r>
              <a:rPr lang="en" altLang="zh-CN" sz="2400" dirty="0">
                <a:solidFill>
                  <a:srgbClr val="0B37FF"/>
                </a:solidFill>
                <a:latin typeface="MathJax_Math-italic"/>
              </a:rPr>
              <a:t>O</a:t>
            </a:r>
            <a:r>
              <a:rPr lang="en" altLang="zh-CN" sz="2400" dirty="0">
                <a:solidFill>
                  <a:srgbClr val="0B37FF"/>
                </a:solidFill>
                <a:latin typeface="MathJax_Main"/>
              </a:rPr>
              <a:t>(</a:t>
            </a:r>
            <a:r>
              <a:rPr lang="en" altLang="zh-CN" sz="2400" dirty="0">
                <a:solidFill>
                  <a:srgbClr val="0B37FF"/>
                </a:solidFill>
                <a:latin typeface="MathJax_Math-italic"/>
              </a:rPr>
              <a:t>N</a:t>
            </a:r>
            <a:r>
              <a:rPr lang="en" altLang="zh-CN" sz="2400" baseline="30000" dirty="0">
                <a:solidFill>
                  <a:srgbClr val="0B37FF"/>
                </a:solidFill>
                <a:latin typeface="MathJax_Main"/>
              </a:rPr>
              <a:t>2</a:t>
            </a:r>
            <a:r>
              <a:rPr lang="en" altLang="zh-CN" sz="2400" dirty="0">
                <a:solidFill>
                  <a:srgbClr val="0B37FF"/>
                </a:solidFill>
                <a:latin typeface="MathJax_Main"/>
              </a:rPr>
              <a:t>)</a:t>
            </a:r>
            <a:r>
              <a:rPr lang="en-US" altLang="zh-CN" sz="2400" dirty="0">
                <a:solidFill>
                  <a:srgbClr val="0B37FF"/>
                </a:solidFill>
                <a:latin typeface="-apple-system"/>
              </a:rPr>
              <a:t>)</a:t>
            </a:r>
            <a:r>
              <a:rPr lang="zh-Hans" altLang="en-US" sz="2400" dirty="0">
                <a:solidFill>
                  <a:srgbClr val="0B37FF"/>
                </a:solidFill>
                <a:latin typeface="-apple-system"/>
              </a:rPr>
              <a:t> </a:t>
            </a:r>
            <a:r>
              <a:rPr lang="zh-CN" altLang="en-US" sz="2400" dirty="0">
                <a:solidFill>
                  <a:srgbClr val="4F4F4F"/>
                </a:solidFill>
                <a:latin typeface="-apple-system"/>
              </a:rPr>
              <a:t>都很高，其中 </a:t>
            </a:r>
            <a:r>
              <a:rPr lang="en" altLang="zh-CN" sz="2400" dirty="0">
                <a:solidFill>
                  <a:srgbClr val="0B37FF"/>
                </a:solidFill>
                <a:latin typeface="-apple-system"/>
              </a:rPr>
              <a:t>N </a:t>
            </a:r>
            <a:r>
              <a:rPr lang="zh-CN" altLang="en-US" sz="2400" dirty="0">
                <a:solidFill>
                  <a:srgbClr val="0B37FF"/>
                </a:solidFill>
                <a:latin typeface="-apple-system"/>
              </a:rPr>
              <a:t>为样本个数</a:t>
            </a:r>
            <a:r>
              <a:rPr lang="zh-CN" altLang="en-US" sz="2400" dirty="0">
                <a:solidFill>
                  <a:srgbClr val="4F4F4F"/>
                </a:solidFill>
                <a:latin typeface="-apple-system"/>
              </a:rPr>
              <a:t>，</a:t>
            </a:r>
            <a:r>
              <a:rPr lang="en" altLang="zh-CN" sz="2400" dirty="0">
                <a:solidFill>
                  <a:srgbClr val="0B37FF"/>
                </a:solidFill>
                <a:latin typeface="-apple-system"/>
              </a:rPr>
              <a:t>T </a:t>
            </a:r>
            <a:r>
              <a:rPr lang="zh-CN" altLang="en-US" sz="2400" dirty="0">
                <a:solidFill>
                  <a:srgbClr val="0B37FF"/>
                </a:solidFill>
                <a:latin typeface="-apple-system"/>
              </a:rPr>
              <a:t>为迭代次数</a:t>
            </a:r>
            <a:r>
              <a:rPr lang="zh-CN" altLang="en-US" sz="2400" dirty="0">
                <a:solidFill>
                  <a:srgbClr val="4F4F4F"/>
                </a:solidFill>
                <a:latin typeface="-apple-system"/>
              </a:rPr>
              <a:t>；</a:t>
            </a:r>
          </a:p>
        </p:txBody>
      </p:sp>
    </p:spTree>
    <p:extLst>
      <p:ext uri="{BB962C8B-B14F-4D97-AF65-F5344CB8AC3E}">
        <p14:creationId xmlns:p14="http://schemas.microsoft.com/office/powerpoint/2010/main" val="2752596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r>
              <a:rPr lang="zh-Hans" altLang="en-US" dirty="0">
                <a:effectLst/>
              </a:rPr>
              <a:t> </a:t>
            </a:r>
            <a:r>
              <a:rPr lang="en-US" altLang="zh-Hans" dirty="0">
                <a:effectLst/>
              </a:rPr>
              <a:t>-</a:t>
            </a:r>
            <a:r>
              <a:rPr lang="zh-Hans" altLang="en-US" dirty="0">
                <a:effectLst/>
              </a:rPr>
              <a:t> </a:t>
            </a:r>
            <a:r>
              <a:rPr lang="en-US" altLang="zh-Hans" dirty="0">
                <a:solidFill>
                  <a:srgbClr val="0B37FF"/>
                </a:solidFill>
                <a:effectLst/>
              </a:rPr>
              <a:t>CSDN</a:t>
            </a:r>
            <a:endParaRPr lang="zh-CN" altLang="x-none" dirty="0">
              <a:solidFill>
                <a:srgbClr val="0B37FF"/>
              </a:solidFill>
            </a:endParaRPr>
          </a:p>
        </p:txBody>
      </p:sp>
      <p:pic>
        <p:nvPicPr>
          <p:cNvPr id="4" name="图片 3">
            <a:extLst>
              <a:ext uri="{FF2B5EF4-FFF2-40B4-BE49-F238E27FC236}">
                <a16:creationId xmlns:a16="http://schemas.microsoft.com/office/drawing/2014/main" id="{72F26B3C-889E-8B4A-941A-8A601F5C717B}"/>
              </a:ext>
            </a:extLst>
          </p:cNvPr>
          <p:cNvPicPr>
            <a:picLocks noChangeAspect="1"/>
          </p:cNvPicPr>
          <p:nvPr/>
        </p:nvPicPr>
        <p:blipFill>
          <a:blip r:embed="rId2"/>
          <a:stretch>
            <a:fillRect/>
          </a:stretch>
        </p:blipFill>
        <p:spPr>
          <a:xfrm>
            <a:off x="1784351" y="1017731"/>
            <a:ext cx="8622393" cy="5476116"/>
          </a:xfrm>
          <a:prstGeom prst="rect">
            <a:avLst/>
          </a:prstGeom>
        </p:spPr>
      </p:pic>
    </p:spTree>
    <p:extLst>
      <p:ext uri="{BB962C8B-B14F-4D97-AF65-F5344CB8AC3E}">
        <p14:creationId xmlns:p14="http://schemas.microsoft.com/office/powerpoint/2010/main" val="3478037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pic>
        <p:nvPicPr>
          <p:cNvPr id="3" name="图片 2">
            <a:extLst>
              <a:ext uri="{FF2B5EF4-FFF2-40B4-BE49-F238E27FC236}">
                <a16:creationId xmlns:a16="http://schemas.microsoft.com/office/drawing/2014/main" id="{C8F1F01F-0FD7-7643-85E7-D3A36864CAFB}"/>
              </a:ext>
            </a:extLst>
          </p:cNvPr>
          <p:cNvPicPr>
            <a:picLocks noChangeAspect="1"/>
          </p:cNvPicPr>
          <p:nvPr/>
        </p:nvPicPr>
        <p:blipFill>
          <a:blip r:embed="rId2"/>
          <a:stretch>
            <a:fillRect/>
          </a:stretch>
        </p:blipFill>
        <p:spPr>
          <a:xfrm>
            <a:off x="1524000" y="0"/>
            <a:ext cx="9144000" cy="6858000"/>
          </a:xfrm>
          <a:prstGeom prst="rect">
            <a:avLst/>
          </a:prstGeom>
        </p:spPr>
      </p:pic>
      <p:pic>
        <p:nvPicPr>
          <p:cNvPr id="5" name="图片 4">
            <a:extLst>
              <a:ext uri="{FF2B5EF4-FFF2-40B4-BE49-F238E27FC236}">
                <a16:creationId xmlns:a16="http://schemas.microsoft.com/office/drawing/2014/main" id="{57CAA548-1276-774D-83A8-ABEA2FC921B7}"/>
              </a:ext>
            </a:extLst>
          </p:cNvPr>
          <p:cNvPicPr>
            <a:picLocks noChangeAspect="1"/>
          </p:cNvPicPr>
          <p:nvPr/>
        </p:nvPicPr>
        <p:blipFill>
          <a:blip r:embed="rId3"/>
          <a:stretch>
            <a:fillRect/>
          </a:stretch>
        </p:blipFill>
        <p:spPr>
          <a:xfrm>
            <a:off x="1969737" y="1066058"/>
            <a:ext cx="8270751" cy="5238782"/>
          </a:xfrm>
          <a:prstGeom prst="rect">
            <a:avLst/>
          </a:prstGeom>
        </p:spPr>
      </p:pic>
    </p:spTree>
    <p:extLst>
      <p:ext uri="{BB962C8B-B14F-4D97-AF65-F5344CB8AC3E}">
        <p14:creationId xmlns:p14="http://schemas.microsoft.com/office/powerpoint/2010/main" val="228037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pic>
        <p:nvPicPr>
          <p:cNvPr id="3" name="图片 2">
            <a:extLst>
              <a:ext uri="{FF2B5EF4-FFF2-40B4-BE49-F238E27FC236}">
                <a16:creationId xmlns:a16="http://schemas.microsoft.com/office/drawing/2014/main" id="{ACAA69DF-BF7A-3441-972A-1B99537B66CE}"/>
              </a:ext>
            </a:extLst>
          </p:cNvPr>
          <p:cNvPicPr>
            <a:picLocks noChangeAspect="1"/>
          </p:cNvPicPr>
          <p:nvPr/>
        </p:nvPicPr>
        <p:blipFill>
          <a:blip r:embed="rId2"/>
          <a:stretch>
            <a:fillRect/>
          </a:stretch>
        </p:blipFill>
        <p:spPr>
          <a:xfrm>
            <a:off x="2357745" y="1270646"/>
            <a:ext cx="7633937" cy="5017611"/>
          </a:xfrm>
          <a:prstGeom prst="rect">
            <a:avLst/>
          </a:prstGeom>
        </p:spPr>
      </p:pic>
      <p:sp>
        <p:nvSpPr>
          <p:cNvPr id="4" name="矩形 3">
            <a:extLst>
              <a:ext uri="{FF2B5EF4-FFF2-40B4-BE49-F238E27FC236}">
                <a16:creationId xmlns:a16="http://schemas.microsoft.com/office/drawing/2014/main" id="{3BBFD472-1C4F-0749-814B-4EDEC8F9D656}"/>
              </a:ext>
            </a:extLst>
          </p:cNvPr>
          <p:cNvSpPr/>
          <p:nvPr/>
        </p:nvSpPr>
        <p:spPr>
          <a:xfrm>
            <a:off x="4619048" y="1057232"/>
            <a:ext cx="2755075" cy="426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138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p:txBody>
          <a:bodyPr>
            <a:normAutofit/>
          </a:bodyPr>
          <a:lstStyle/>
          <a:p>
            <a:r>
              <a:rPr altLang="en-US" sz="2800" dirty="0"/>
              <a:t>聚类</a:t>
            </a:r>
            <a:r>
              <a:rPr altLang="en-US" sz="2800" dirty="0">
                <a:solidFill>
                  <a:srgbClr val="FF0000"/>
                </a:solidFill>
              </a:rPr>
              <a:t>性能度量</a:t>
            </a:r>
            <a:r>
              <a:rPr lang="zh-CN" altLang="en-US" sz="2800" dirty="0"/>
              <a:t>，</a:t>
            </a:r>
            <a:r>
              <a:rPr altLang="en-US" sz="2800" dirty="0"/>
              <a:t>亦称为聚类“</a:t>
            </a:r>
            <a:r>
              <a:rPr altLang="en-US" sz="2800" dirty="0">
                <a:solidFill>
                  <a:srgbClr val="FF0000"/>
                </a:solidFill>
              </a:rPr>
              <a:t>有效性指标</a:t>
            </a:r>
            <a:r>
              <a:rPr altLang="en-US" sz="2800" dirty="0"/>
              <a:t>”（</a:t>
            </a:r>
            <a:r>
              <a:rPr lang="en-US" altLang="zh-CN" sz="2800" dirty="0"/>
              <a:t>validity index</a:t>
            </a:r>
            <a:r>
              <a:rPr altLang="en-US" sz="2800" dirty="0"/>
              <a:t>）</a:t>
            </a:r>
            <a:endParaRPr lang="en-US" altLang="en-US" sz="2800" dirty="0"/>
          </a:p>
          <a:p>
            <a:r>
              <a:rPr altLang="en-US" sz="2800" dirty="0"/>
              <a:t>直观来讲：</a:t>
            </a:r>
            <a:endParaRPr lang="en-US" altLang="en-US" sz="2800" dirty="0"/>
          </a:p>
          <a:p>
            <a:pPr marL="514350" indent="-514350">
              <a:buFont typeface="+mj-lt"/>
              <a:buAutoNum type="arabicPeriod"/>
            </a:pPr>
            <a:r>
              <a:rPr lang="zh-CN" altLang="en-US" sz="2800" dirty="0"/>
              <a:t>如果明确了使用的</a:t>
            </a:r>
            <a:r>
              <a:rPr lang="zh-CN" altLang="en-US" sz="2800" dirty="0">
                <a:solidFill>
                  <a:srgbClr val="FF0000"/>
                </a:solidFill>
              </a:rPr>
              <a:t>性能度量</a:t>
            </a:r>
            <a:r>
              <a:rPr lang="zh-CN" altLang="en-US" sz="2800" dirty="0"/>
              <a:t>，则可以直接将其用作聚类过程的</a:t>
            </a:r>
            <a:r>
              <a:rPr lang="zh-CN" altLang="en-US" sz="2800" dirty="0">
                <a:solidFill>
                  <a:srgbClr val="FF0000"/>
                </a:solidFill>
              </a:rPr>
              <a:t>优化指标</a:t>
            </a:r>
            <a:r>
              <a:rPr lang="zh-CN" altLang="en-US" sz="2800" dirty="0"/>
              <a:t>，得到符合指标的聚类效果。</a:t>
            </a:r>
            <a:endParaRPr lang="en-US" altLang="zh-CN" sz="2800" dirty="0"/>
          </a:p>
          <a:p>
            <a:pPr marL="514350" indent="-514350">
              <a:buFont typeface="+mj-lt"/>
              <a:buAutoNum type="arabicPeriod"/>
            </a:pPr>
            <a:r>
              <a:rPr lang="zh-CN" altLang="en-US" sz="2800" dirty="0"/>
              <a:t>我们希望“</a:t>
            </a:r>
            <a:r>
              <a:rPr lang="zh-CN" altLang="en-US" sz="2800" dirty="0">
                <a:solidFill>
                  <a:srgbClr val="FF0000"/>
                </a:solidFill>
              </a:rPr>
              <a:t>物以类聚</a:t>
            </a:r>
            <a:r>
              <a:rPr lang="zh-CN" altLang="en-US" sz="2800" dirty="0"/>
              <a:t>”，即同一簇的样本尽可能彼此相似，不同簇的样本尽可能不同。换言之，</a:t>
            </a:r>
            <a:r>
              <a:rPr altLang="en-US" sz="2800" dirty="0"/>
              <a:t>聚类结果的“</a:t>
            </a:r>
            <a:r>
              <a:rPr altLang="en-US" sz="2800" dirty="0">
                <a:solidFill>
                  <a:srgbClr val="FF0000"/>
                </a:solidFill>
              </a:rPr>
              <a:t>簇内相似度</a:t>
            </a:r>
            <a:r>
              <a:rPr altLang="en-US" sz="2800" dirty="0"/>
              <a:t>”（</a:t>
            </a:r>
            <a:r>
              <a:rPr lang="en-US" altLang="zh-CN" sz="2800" dirty="0"/>
              <a:t>intra-cluster similarity</a:t>
            </a:r>
            <a:r>
              <a:rPr altLang="en-US" sz="2800" dirty="0"/>
              <a:t>）高</a:t>
            </a:r>
            <a:r>
              <a:rPr lang="zh-CN" altLang="en-US" sz="2800" dirty="0"/>
              <a:t>，</a:t>
            </a:r>
            <a:r>
              <a:rPr altLang="en-US" sz="2800" dirty="0"/>
              <a:t>且“</a:t>
            </a:r>
            <a:r>
              <a:rPr altLang="en-US" sz="2800" dirty="0">
                <a:solidFill>
                  <a:srgbClr val="FF0000"/>
                </a:solidFill>
              </a:rPr>
              <a:t>簇间相似度</a:t>
            </a:r>
            <a:r>
              <a:rPr altLang="en-US" sz="2800" dirty="0"/>
              <a:t>”（</a:t>
            </a:r>
            <a:r>
              <a:rPr lang="en-US" altLang="en-US" sz="2800" dirty="0"/>
              <a:t>inter-cluster similarity</a:t>
            </a:r>
            <a:r>
              <a:rPr altLang="en-US" sz="2800" dirty="0"/>
              <a:t>）低，这样的聚类效果较好</a:t>
            </a:r>
            <a:r>
              <a:rPr lang="en-US" altLang="en-US" sz="2800" dirty="0"/>
              <a:t>.</a:t>
            </a:r>
          </a:p>
          <a:p>
            <a:pPr>
              <a:buNone/>
            </a:pPr>
            <a:endParaRPr lang="zh-CN" altLang="en-US" sz="2800" dirty="0"/>
          </a:p>
        </p:txBody>
      </p:sp>
    </p:spTree>
    <p:custDataLst>
      <p:tags r:id="rId1"/>
    </p:custDataLst>
    <p:extLst>
      <p:ext uri="{BB962C8B-B14F-4D97-AF65-F5344CB8AC3E}">
        <p14:creationId xmlns:p14="http://schemas.microsoft.com/office/powerpoint/2010/main" val="24649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extLst mod="1"/>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sp>
        <p:nvSpPr>
          <p:cNvPr id="3" name="矩形 2">
            <a:extLst>
              <a:ext uri="{FF2B5EF4-FFF2-40B4-BE49-F238E27FC236}">
                <a16:creationId xmlns:a16="http://schemas.microsoft.com/office/drawing/2014/main" id="{5C07AD23-2374-5847-9E54-2E0037812789}"/>
              </a:ext>
            </a:extLst>
          </p:cNvPr>
          <p:cNvSpPr/>
          <p:nvPr/>
        </p:nvSpPr>
        <p:spPr>
          <a:xfrm>
            <a:off x="1642753" y="820738"/>
            <a:ext cx="8811491" cy="5693866"/>
          </a:xfrm>
          <a:prstGeom prst="rect">
            <a:avLst/>
          </a:prstGeom>
        </p:spPr>
        <p:txBody>
          <a:bodyPr wrap="square">
            <a:spAutoFit/>
          </a:bodyPr>
          <a:lstStyle/>
          <a:p>
            <a:pPr algn="just" latinLnBrk="1"/>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 </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聚类流程：</a:t>
            </a:r>
            <a:endParaRPr lang="en-US"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、在未被标记的数据点中随机选择一个点作为中心</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找出离</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距离在</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bandwidth</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之内的所有点，记做集合</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M</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认为这些点属于簇</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同时，把这些点属于这个类的概率加</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，这个参数将用于最后步骤的分类</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、以</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为中心点，计算从</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开始到集合</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M</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中每个元素的向量，将这些向量相加，得到向量</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 = </a:t>
            </a:r>
            <a:r>
              <a:rPr lang="en" altLang="zh-CN" sz="2800" b="1" dirty="0" err="1">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即</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沿着</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的方向移动，移动距离是</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5</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重复步骤</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直到</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的大小很小（就是迭代到收敛）</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，记住此时的</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注意，这个迭代过程中遇到的点都应该归类到簇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6088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sp>
        <p:nvSpPr>
          <p:cNvPr id="3" name="矩形 2">
            <a:extLst>
              <a:ext uri="{FF2B5EF4-FFF2-40B4-BE49-F238E27FC236}">
                <a16:creationId xmlns:a16="http://schemas.microsoft.com/office/drawing/2014/main" id="{5C07AD23-2374-5847-9E54-2E0037812789}"/>
              </a:ext>
            </a:extLst>
          </p:cNvPr>
          <p:cNvSpPr/>
          <p:nvPr/>
        </p:nvSpPr>
        <p:spPr>
          <a:xfrm>
            <a:off x="1630878" y="969520"/>
            <a:ext cx="8811491" cy="5262979"/>
          </a:xfrm>
          <a:prstGeom prst="rect">
            <a:avLst/>
          </a:prstGeom>
        </p:spPr>
        <p:txBody>
          <a:bodyPr wrap="square">
            <a:spAutoFit/>
          </a:bodyPr>
          <a:lstStyle/>
          <a:p>
            <a:pPr algn="just" latinLnBrk="1"/>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 </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聚类流程：</a:t>
            </a:r>
            <a:endParaRPr lang="en-US"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6</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如果</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收敛时当前簇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的</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与其它已经存在的簇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c2</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中心的距离小于阈值，那么把</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c2</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和</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合并</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否则，把</a:t>
            </a:r>
            <a:r>
              <a:rPr lang="en" altLang="zh-CN"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作为新的聚类，增加</a:t>
            </a:r>
            <a:r>
              <a:rPr lang="en-US" altLang="zh-CN"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类。</a:t>
            </a: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6</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、重复</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5</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直到所有的点都被标记访问。</a:t>
            </a: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7</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分类</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根据每个类，对每个点的访问频率，取访问频率最大的那个类，作为当前点集的所属类</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简单的说，</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就是沿着密度上升的方向寻找同属一个簇的数据点</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2597614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Hans" dirty="0">
                <a:effectLst/>
              </a:rPr>
              <a:t>Label</a:t>
            </a:r>
            <a:r>
              <a:rPr lang="zh-Hans" altLang="en-US" dirty="0">
                <a:effectLst/>
              </a:rPr>
              <a:t> </a:t>
            </a:r>
            <a:r>
              <a:rPr lang="en-US" altLang="zh-Hans" dirty="0">
                <a:effectLst/>
              </a:rPr>
              <a:t>Propagation</a:t>
            </a:r>
            <a:endParaRPr lang="zh-CN" altLang="x-none" dirty="0"/>
          </a:p>
        </p:txBody>
      </p:sp>
      <p:sp>
        <p:nvSpPr>
          <p:cNvPr id="2" name="矩形 1">
            <a:extLst>
              <a:ext uri="{FF2B5EF4-FFF2-40B4-BE49-F238E27FC236}">
                <a16:creationId xmlns:a16="http://schemas.microsoft.com/office/drawing/2014/main" id="{B14805B8-E7F0-3C41-A708-7494B4C43449}"/>
              </a:ext>
            </a:extLst>
          </p:cNvPr>
          <p:cNvSpPr/>
          <p:nvPr/>
        </p:nvSpPr>
        <p:spPr>
          <a:xfrm>
            <a:off x="1784350" y="1087307"/>
            <a:ext cx="8278008" cy="2246769"/>
          </a:xfrm>
          <a:prstGeom prst="rect">
            <a:avLst/>
          </a:prstGeom>
        </p:spPr>
        <p:txBody>
          <a:bodyPr wrap="square">
            <a:spAutoFit/>
          </a:bodyPr>
          <a:lstStyle/>
          <a:p>
            <a:pPr marL="457200" indent="-457200">
              <a:buFont typeface="Arial" panose="020B0604020202020204" pitchFamily="34" charset="0"/>
              <a:buChar char="•"/>
            </a:pPr>
            <a:r>
              <a:rPr lang="zh-CN" altLang="en-US" sz="2800" dirty="0">
                <a:latin typeface="Kaiti SC" panose="02010600040101010101" pitchFamily="2" charset="-122"/>
                <a:ea typeface="Kaiti SC" panose="02010600040101010101" pitchFamily="2" charset="-122"/>
              </a:rPr>
              <a:t>对于部分样本的标记给定，而大多数样本的标记未知的情形，是</a:t>
            </a:r>
            <a:r>
              <a:rPr lang="zh-CN" altLang="en-US" sz="2800" dirty="0">
                <a:solidFill>
                  <a:srgbClr val="0B37FF"/>
                </a:solidFill>
                <a:latin typeface="Kaiti SC" panose="02010600040101010101" pitchFamily="2" charset="-122"/>
                <a:ea typeface="Kaiti SC" panose="02010600040101010101" pitchFamily="2" charset="-122"/>
              </a:rPr>
              <a:t>半监督学习问题</a:t>
            </a:r>
            <a:r>
              <a:rPr lang="zh-CN" altLang="en-US" sz="2800" dirty="0">
                <a:latin typeface="Kaiti SC" panose="02010600040101010101" pitchFamily="2" charset="-122"/>
                <a:ea typeface="Kaiti SC" panose="02010600040101010101" pitchFamily="2" charset="-122"/>
              </a:rPr>
              <a:t>。</a:t>
            </a:r>
          </a:p>
          <a:p>
            <a:endParaRPr lang="zh-CN" altLang="en-US" sz="2800" dirty="0">
              <a:latin typeface="Kaiti SC" panose="02010600040101010101" pitchFamily="2" charset="-122"/>
              <a:ea typeface="Kaiti SC" panose="02010600040101010101" pitchFamily="2" charset="-122"/>
            </a:endParaRPr>
          </a:p>
          <a:p>
            <a:pPr marL="457200" indent="-457200">
              <a:buFont typeface="Arial" panose="020B0604020202020204" pitchFamily="34" charset="0"/>
              <a:buChar char="•"/>
            </a:pPr>
            <a:r>
              <a:rPr lang="zh-CN" altLang="en-US" sz="2800" dirty="0">
                <a:latin typeface="Kaiti SC" panose="02010600040101010101" pitchFamily="2" charset="-122"/>
                <a:ea typeface="Kaiti SC" panose="02010600040101010101" pitchFamily="2" charset="-122"/>
              </a:rPr>
              <a:t>将标记样本的</a:t>
            </a:r>
            <a:r>
              <a:rPr lang="zh-CN" altLang="en-US" sz="2800" dirty="0">
                <a:solidFill>
                  <a:srgbClr val="0B37FF"/>
                </a:solidFill>
                <a:latin typeface="Kaiti SC" panose="02010600040101010101" pitchFamily="2" charset="-122"/>
                <a:ea typeface="Kaiti SC" panose="02010600040101010101" pitchFamily="2" charset="-122"/>
              </a:rPr>
              <a:t>标记通过一 定的概率传递给未标记样本，直到最终收敛</a:t>
            </a:r>
            <a:r>
              <a:rPr lang="zh-CN" altLang="en-US" sz="2800" dirty="0">
                <a:latin typeface="Kaiti SC" panose="02010600040101010101" pitchFamily="2" charset="-122"/>
                <a:ea typeface="Kaiti SC" panose="02010600040101010101" pitchFamily="2" charset="-122"/>
              </a:rPr>
              <a:t>。</a:t>
            </a:r>
          </a:p>
        </p:txBody>
      </p:sp>
      <p:sp>
        <p:nvSpPr>
          <p:cNvPr id="3" name="矩形 2">
            <a:extLst>
              <a:ext uri="{FF2B5EF4-FFF2-40B4-BE49-F238E27FC236}">
                <a16:creationId xmlns:a16="http://schemas.microsoft.com/office/drawing/2014/main" id="{057EA4D3-1C3A-8147-B011-B576DB07150F}"/>
              </a:ext>
            </a:extLst>
          </p:cNvPr>
          <p:cNvSpPr/>
          <p:nvPr/>
        </p:nvSpPr>
        <p:spPr>
          <a:xfrm>
            <a:off x="1784350" y="3682633"/>
            <a:ext cx="8373011" cy="1384995"/>
          </a:xfrm>
          <a:prstGeom prst="rect">
            <a:avLst/>
          </a:prstGeom>
        </p:spPr>
        <p:txBody>
          <a:bodyPr wrap="square">
            <a:spAutoFit/>
          </a:bodyPr>
          <a:lstStyle/>
          <a:p>
            <a:r>
              <a:rPr lang="zh-CN" altLang="en-US" sz="2800" dirty="0">
                <a:solidFill>
                  <a:srgbClr val="0B37FF"/>
                </a:solidFill>
                <a:latin typeface="Kaiti SC" panose="02010600040101010101" pitchFamily="2" charset="-122"/>
                <a:ea typeface="Kaiti SC" panose="02010600040101010101" pitchFamily="2" charset="-122"/>
              </a:rPr>
              <a:t>核心思想：相似的数据应该具有相同的</a:t>
            </a:r>
            <a:r>
              <a:rPr lang="en" altLang="zh-CN" sz="2800" dirty="0">
                <a:solidFill>
                  <a:srgbClr val="0B37FF"/>
                </a:solidFill>
                <a:latin typeface="Kaiti SC" panose="02010600040101010101" pitchFamily="2" charset="-122"/>
                <a:ea typeface="Kaiti SC" panose="02010600040101010101" pitchFamily="2" charset="-122"/>
              </a:rPr>
              <a:t>labe</a:t>
            </a:r>
            <a:r>
              <a:rPr lang="en" altLang="zh-CN" sz="2800" dirty="0">
                <a:solidFill>
                  <a:srgbClr val="4F4F4F"/>
                </a:solidFill>
                <a:latin typeface="Kaiti SC" panose="02010600040101010101" pitchFamily="2" charset="-122"/>
                <a:ea typeface="Kaiti SC" panose="02010600040101010101" pitchFamily="2" charset="-122"/>
              </a:rPr>
              <a:t>l</a:t>
            </a:r>
            <a:r>
              <a:rPr lang="zh-CN" altLang="en" sz="2800" dirty="0">
                <a:solidFill>
                  <a:srgbClr val="4F4F4F"/>
                </a:solidFill>
                <a:latin typeface="Kaiti SC" panose="02010600040101010101" pitchFamily="2" charset="-122"/>
                <a:ea typeface="Kaiti SC" panose="02010600040101010101" pitchFamily="2" charset="-122"/>
              </a:rPr>
              <a:t>。</a:t>
            </a:r>
            <a:endParaRPr lang="en-US" altLang="zh-CN" sz="2800" dirty="0">
              <a:solidFill>
                <a:srgbClr val="4F4F4F"/>
              </a:solidFill>
              <a:latin typeface="Kaiti SC" panose="02010600040101010101" pitchFamily="2" charset="-122"/>
              <a:ea typeface="Kaiti SC" panose="02010600040101010101" pitchFamily="2" charset="-122"/>
            </a:endParaRPr>
          </a:p>
          <a:p>
            <a:endParaRPr lang="en-US" altLang="zh-CN" sz="2800" dirty="0">
              <a:solidFill>
                <a:srgbClr val="4F4F4F"/>
              </a:solidFill>
              <a:latin typeface="Kaiti SC" panose="02010600040101010101" pitchFamily="2" charset="-122"/>
              <a:ea typeface="Kaiti SC" panose="02010600040101010101" pitchFamily="2" charset="-122"/>
            </a:endParaRPr>
          </a:p>
          <a:p>
            <a:r>
              <a:rPr lang="en" altLang="zh-CN" sz="2800" dirty="0">
                <a:solidFill>
                  <a:srgbClr val="4F4F4F"/>
                </a:solidFill>
                <a:latin typeface="Kaiti SC" panose="02010600040101010101" pitchFamily="2" charset="-122"/>
                <a:ea typeface="Kaiti SC" panose="02010600040101010101" pitchFamily="2" charset="-122"/>
              </a:rPr>
              <a:t>LP</a:t>
            </a:r>
            <a:r>
              <a:rPr lang="zh-CN" altLang="en-US" sz="2800" dirty="0">
                <a:solidFill>
                  <a:srgbClr val="4F4F4F"/>
                </a:solidFill>
                <a:latin typeface="Kaiti SC" panose="02010600040101010101" pitchFamily="2" charset="-122"/>
                <a:ea typeface="Kaiti SC" panose="02010600040101010101" pitchFamily="2" charset="-122"/>
              </a:rPr>
              <a:t>算法包括两大步骤：</a:t>
            </a:r>
            <a:r>
              <a:rPr lang="en-US" altLang="zh-CN" sz="2800" dirty="0">
                <a:solidFill>
                  <a:srgbClr val="4F4F4F"/>
                </a:solidFill>
                <a:latin typeface="Kaiti SC" panose="02010600040101010101" pitchFamily="2" charset="-122"/>
                <a:ea typeface="Kaiti SC" panose="02010600040101010101" pitchFamily="2" charset="-122"/>
              </a:rPr>
              <a:t>1</a:t>
            </a:r>
            <a:r>
              <a:rPr lang="zh-CN" altLang="en-US" sz="2800" dirty="0">
                <a:solidFill>
                  <a:srgbClr val="4F4F4F"/>
                </a:solidFill>
                <a:latin typeface="Kaiti SC" panose="02010600040101010101" pitchFamily="2" charset="-122"/>
                <a:ea typeface="Kaiti SC" panose="02010600040101010101" pitchFamily="2" charset="-122"/>
              </a:rPr>
              <a:t>）构造相似矩阵；</a:t>
            </a:r>
            <a:r>
              <a:rPr lang="en-US" altLang="zh-CN" sz="2800" dirty="0">
                <a:solidFill>
                  <a:srgbClr val="4F4F4F"/>
                </a:solidFill>
                <a:latin typeface="Kaiti SC" panose="02010600040101010101" pitchFamily="2" charset="-122"/>
                <a:ea typeface="Kaiti SC" panose="02010600040101010101" pitchFamily="2" charset="-122"/>
              </a:rPr>
              <a:t>2</a:t>
            </a:r>
            <a:r>
              <a:rPr lang="zh-CN" altLang="en-US" sz="2800" dirty="0">
                <a:solidFill>
                  <a:srgbClr val="4F4F4F"/>
                </a:solidFill>
                <a:latin typeface="Kaiti SC" panose="02010600040101010101" pitchFamily="2" charset="-122"/>
                <a:ea typeface="Kaiti SC" panose="02010600040101010101" pitchFamily="2" charset="-122"/>
              </a:rPr>
              <a:t>）传播。</a:t>
            </a:r>
            <a:endParaRPr lang="zh-CN" altLang="en-US" sz="2800" dirty="0">
              <a:latin typeface="Kaiti SC" panose="02010600040101010101" pitchFamily="2" charset="-122"/>
              <a:ea typeface="Kaiti SC" panose="02010600040101010101" pitchFamily="2" charset="-122"/>
            </a:endParaRPr>
          </a:p>
        </p:txBody>
      </p:sp>
      <p:sp>
        <p:nvSpPr>
          <p:cNvPr id="5" name="矩形 4">
            <a:extLst>
              <a:ext uri="{FF2B5EF4-FFF2-40B4-BE49-F238E27FC236}">
                <a16:creationId xmlns:a16="http://schemas.microsoft.com/office/drawing/2014/main" id="{28732A98-3991-9A4B-BF58-C6418CFC7ADF}"/>
              </a:ext>
            </a:extLst>
          </p:cNvPr>
          <p:cNvSpPr/>
          <p:nvPr/>
        </p:nvSpPr>
        <p:spPr>
          <a:xfrm>
            <a:off x="1784349" y="5540278"/>
            <a:ext cx="8717396" cy="830997"/>
          </a:xfrm>
          <a:prstGeom prst="rect">
            <a:avLst/>
          </a:prstGeom>
        </p:spPr>
        <p:txBody>
          <a:bodyPr wrap="square">
            <a:spAutoFit/>
          </a:bodyPr>
          <a:lstStyle/>
          <a:p>
            <a:r>
              <a:rPr lang="zh-CN" altLang="en-US" sz="2400" b="1" dirty="0">
                <a:solidFill>
                  <a:srgbClr val="0B37FF"/>
                </a:solidFill>
                <a:latin typeface="Kaiti SC Black" panose="02010600040101010101" pitchFamily="2" charset="-122"/>
                <a:ea typeface="Kaiti SC Black" panose="02010600040101010101" pitchFamily="2" charset="-122"/>
              </a:rPr>
              <a:t>边的权重越大，表示两个节点越相似，那么</a:t>
            </a:r>
            <a:r>
              <a:rPr lang="en" altLang="zh-CN" sz="2400" b="1" dirty="0">
                <a:solidFill>
                  <a:srgbClr val="0B37FF"/>
                </a:solidFill>
                <a:latin typeface="Kaiti SC Black" panose="02010600040101010101" pitchFamily="2" charset="-122"/>
                <a:ea typeface="Kaiti SC Black" panose="02010600040101010101" pitchFamily="2" charset="-122"/>
              </a:rPr>
              <a:t>label</a:t>
            </a:r>
            <a:r>
              <a:rPr lang="zh-CN" altLang="en-US" sz="2400" b="1" dirty="0">
                <a:solidFill>
                  <a:srgbClr val="0B37FF"/>
                </a:solidFill>
                <a:latin typeface="Kaiti SC Black" panose="02010600040101010101" pitchFamily="2" charset="-122"/>
                <a:ea typeface="Kaiti SC Black" panose="02010600040101010101" pitchFamily="2" charset="-122"/>
              </a:rPr>
              <a:t>越容易传播过去。</a:t>
            </a:r>
          </a:p>
        </p:txBody>
      </p:sp>
    </p:spTree>
    <p:extLst>
      <p:ext uri="{BB962C8B-B14F-4D97-AF65-F5344CB8AC3E}">
        <p14:creationId xmlns:p14="http://schemas.microsoft.com/office/powerpoint/2010/main" val="1246901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Hans" dirty="0">
                <a:effectLst/>
              </a:rPr>
              <a:t>Label</a:t>
            </a:r>
            <a:r>
              <a:rPr lang="zh-Hans" altLang="en-US" dirty="0">
                <a:effectLst/>
              </a:rPr>
              <a:t> </a:t>
            </a:r>
            <a:r>
              <a:rPr lang="en-US" altLang="zh-Hans" dirty="0">
                <a:effectLst/>
              </a:rPr>
              <a:t>Propagation</a:t>
            </a:r>
            <a:endParaRPr lang="zh-CN" altLang="x-none" dirty="0"/>
          </a:p>
        </p:txBody>
      </p:sp>
      <p:pic>
        <p:nvPicPr>
          <p:cNvPr id="4" name="图片 3">
            <a:extLst>
              <a:ext uri="{FF2B5EF4-FFF2-40B4-BE49-F238E27FC236}">
                <a16:creationId xmlns:a16="http://schemas.microsoft.com/office/drawing/2014/main" id="{31174FC8-8D4E-2C41-AE5A-2CCF37FF8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98363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四、层次聚类</a:t>
            </a:r>
          </a:p>
        </p:txBody>
      </p:sp>
    </p:spTree>
    <p:extLst>
      <p:ext uri="{BB962C8B-B14F-4D97-AF65-F5344CB8AC3E}">
        <p14:creationId xmlns:p14="http://schemas.microsoft.com/office/powerpoint/2010/main" val="1853494056"/>
      </p:ext>
    </p:extLst>
  </p:cSld>
  <p:clrMapOvr>
    <a:masterClrMapping/>
  </p:clrMapOvr>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x-none" dirty="0"/>
              <a:t>层次聚类方法</a:t>
            </a:r>
          </a:p>
        </p:txBody>
      </p:sp>
      <p:sp>
        <p:nvSpPr>
          <p:cNvPr id="20483" name="Rectangle 3"/>
          <p:cNvSpPr>
            <a:spLocks noGrp="1" noChangeArrowheads="1"/>
          </p:cNvSpPr>
          <p:nvPr>
            <p:ph idx="1"/>
          </p:nvPr>
        </p:nvSpPr>
        <p:spPr/>
        <p:txBody>
          <a:bodyPr>
            <a:normAutofit fontScale="92500" lnSpcReduction="20000"/>
          </a:bodyPr>
          <a:lstStyle/>
          <a:p>
            <a:pPr>
              <a:lnSpc>
                <a:spcPct val="150000"/>
              </a:lnSpc>
            </a:pPr>
            <a:r>
              <a:rPr lang="zh-CN" altLang="x-none" sz="3200" dirty="0"/>
              <a:t>层次聚类方法对给定的数据集进行</a:t>
            </a:r>
            <a:r>
              <a:rPr lang="zh-CN" altLang="x-none" sz="3200" dirty="0">
                <a:solidFill>
                  <a:srgbClr val="0B37FF"/>
                </a:solidFill>
              </a:rPr>
              <a:t>层次的分解</a:t>
            </a:r>
            <a:r>
              <a:rPr lang="zh-CN" altLang="x-none" sz="3200" dirty="0"/>
              <a:t>，直到某种条件满足为止。具体又可分为：</a:t>
            </a:r>
          </a:p>
          <a:p>
            <a:pPr>
              <a:lnSpc>
                <a:spcPct val="150000"/>
              </a:lnSpc>
            </a:pPr>
            <a:r>
              <a:rPr lang="zh-CN" altLang="x-none" sz="3200" dirty="0">
                <a:solidFill>
                  <a:srgbClr val="0B37FF"/>
                </a:solidFill>
              </a:rPr>
              <a:t>凝聚</a:t>
            </a:r>
            <a:r>
              <a:rPr lang="zh-CN" altLang="x-none" sz="3200" dirty="0"/>
              <a:t>的层次聚类：</a:t>
            </a:r>
            <a:r>
              <a:rPr lang="x-none" altLang="zh-CN" sz="3200" dirty="0"/>
              <a:t>AGNES</a:t>
            </a:r>
            <a:r>
              <a:rPr lang="zh-CN" altLang="x-none" sz="3200" dirty="0"/>
              <a:t>算法</a:t>
            </a:r>
          </a:p>
          <a:p>
            <a:pPr lvl="1">
              <a:lnSpc>
                <a:spcPct val="150000"/>
              </a:lnSpc>
            </a:pPr>
            <a:r>
              <a:rPr lang="zh-CN" altLang="x-none" sz="2800" dirty="0"/>
              <a:t>一种</a:t>
            </a:r>
            <a:r>
              <a:rPr lang="zh-CN" altLang="x-none" sz="2800" b="1" dirty="0">
                <a:solidFill>
                  <a:srgbClr val="C00000"/>
                </a:solidFill>
              </a:rPr>
              <a:t>自底向上</a:t>
            </a:r>
            <a:r>
              <a:rPr lang="zh-CN" altLang="x-none" sz="2800" dirty="0"/>
              <a:t>的策略，首先将每个对象作为一个簇，然后合并这些原子簇为越来越大的簇，直到某个终结条件被满足。</a:t>
            </a:r>
          </a:p>
          <a:p>
            <a:pPr>
              <a:lnSpc>
                <a:spcPct val="150000"/>
              </a:lnSpc>
            </a:pPr>
            <a:r>
              <a:rPr lang="zh-CN" altLang="x-none" sz="3200" dirty="0">
                <a:solidFill>
                  <a:srgbClr val="0B37FF"/>
                </a:solidFill>
              </a:rPr>
              <a:t>分裂</a:t>
            </a:r>
            <a:r>
              <a:rPr lang="zh-CN" altLang="x-none" sz="3200" dirty="0"/>
              <a:t>的层次聚类：</a:t>
            </a:r>
            <a:r>
              <a:rPr lang="x-none" altLang="zh-CN" sz="3200" dirty="0"/>
              <a:t>DIANA</a:t>
            </a:r>
            <a:r>
              <a:rPr lang="zh-CN" altLang="x-none" sz="3200" dirty="0"/>
              <a:t>算法</a:t>
            </a:r>
          </a:p>
          <a:p>
            <a:pPr lvl="1">
              <a:lnSpc>
                <a:spcPct val="150000"/>
              </a:lnSpc>
            </a:pPr>
            <a:r>
              <a:rPr lang="zh-CN" altLang="x-none" sz="2800" dirty="0"/>
              <a:t>采用</a:t>
            </a:r>
            <a:r>
              <a:rPr lang="zh-CN" altLang="x-none" sz="2800" b="1" dirty="0">
                <a:solidFill>
                  <a:srgbClr val="C00000"/>
                </a:solidFill>
              </a:rPr>
              <a:t>自顶向下</a:t>
            </a:r>
            <a:r>
              <a:rPr lang="zh-CN" altLang="x-none" sz="2800" dirty="0"/>
              <a:t>的策略，它首先将所有对象置于一个簇中，然后逐渐细分为越来越小的簇，直到达到了某个终结条件。</a:t>
            </a:r>
          </a:p>
        </p:txBody>
      </p:sp>
    </p:spTree>
    <p:custDataLst>
      <p:tags r:id="rId1"/>
    </p:custDataLst>
    <p:extLst>
      <p:ext uri="{BB962C8B-B14F-4D97-AF65-F5344CB8AC3E}">
        <p14:creationId xmlns:p14="http://schemas.microsoft.com/office/powerpoint/2010/main" val="34156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sz="half" idx="1"/>
          </p:nvPr>
        </p:nvSpPr>
        <p:spPr/>
        <p:txBody>
          <a:bodyPr>
            <a:normAutofit/>
          </a:bodyPr>
          <a:lstStyle/>
          <a:p>
            <a:pPr>
              <a:lnSpc>
                <a:spcPct val="150000"/>
              </a:lnSpc>
            </a:pPr>
            <a:r>
              <a:rPr lang="x-none" altLang="zh-CN" sz="2400"/>
              <a:t>AGNES (AGglomerative NESting)</a:t>
            </a:r>
            <a:r>
              <a:rPr lang="zh-CN" altLang="x-none" sz="2400" dirty="0"/>
              <a:t>算法最初将每个对象作为一个簇，然后这些簇根据某些准则被一步步地合并。</a:t>
            </a:r>
            <a:r>
              <a:rPr lang="zh-CN" altLang="x-none" sz="2400" dirty="0">
                <a:solidFill>
                  <a:srgbClr val="C00000"/>
                </a:solidFill>
              </a:rPr>
              <a:t>两个簇间的距离由这两个不同簇中距离最近的数据点对的相似度来确定</a:t>
            </a:r>
            <a:r>
              <a:rPr lang="zh-CN" altLang="x-none" sz="2400" dirty="0"/>
              <a:t>；聚类的合并过程反复进行直到所有的对象最终满足簇数目。</a:t>
            </a:r>
            <a:endParaRPr lang="en-US" altLang="zh-CN" sz="2400" dirty="0"/>
          </a:p>
          <a:p>
            <a:pPr>
              <a:lnSpc>
                <a:spcPct val="150000"/>
              </a:lnSpc>
            </a:pPr>
            <a:endParaRPr lang="zh-CN" altLang="x-none" sz="2400" dirty="0"/>
          </a:p>
        </p:txBody>
      </p:sp>
      <p:sp>
        <p:nvSpPr>
          <p:cNvPr id="2" name="内容占位符 1">
            <a:extLst>
              <a:ext uri="{FF2B5EF4-FFF2-40B4-BE49-F238E27FC236}">
                <a16:creationId xmlns:a16="http://schemas.microsoft.com/office/drawing/2014/main" id="{822B7F92-A5BB-9646-8F16-C11FABFC5A89}"/>
              </a:ext>
            </a:extLst>
          </p:cNvPr>
          <p:cNvSpPr>
            <a:spLocks noGrp="1"/>
          </p:cNvSpPr>
          <p:nvPr>
            <p:ph sz="half" idx="2"/>
          </p:nvPr>
        </p:nvSpPr>
        <p:spPr/>
        <p:txBody>
          <a:bodyPr>
            <a:normAutofit/>
          </a:bodyPr>
          <a:lstStyle/>
          <a:p>
            <a:r>
              <a:rPr lang="zh-CN" altLang="en-US" sz="2400" b="1" dirty="0"/>
              <a:t>算法描述：</a:t>
            </a:r>
            <a:endParaRPr lang="zh-CN" altLang="en-US" sz="2400" dirty="0"/>
          </a:p>
          <a:p>
            <a:pPr marL="0" indent="0">
              <a:buNone/>
            </a:pPr>
            <a:r>
              <a:rPr lang="zh-CN" altLang="en-US" dirty="0"/>
              <a:t>    </a:t>
            </a:r>
            <a:r>
              <a:rPr lang="zh-CN" altLang="en-US" sz="1800" dirty="0"/>
              <a:t>输入：包含</a:t>
            </a:r>
            <a:r>
              <a:rPr lang="en" altLang="zh-CN" sz="1800" dirty="0"/>
              <a:t>n</a:t>
            </a:r>
            <a:r>
              <a:rPr lang="zh-CN" altLang="en-US" sz="1800" dirty="0"/>
              <a:t>个对象的数据库，终止条件簇的数目</a:t>
            </a:r>
            <a:r>
              <a:rPr lang="en" altLang="zh-CN" sz="1800" dirty="0"/>
              <a:t>k</a:t>
            </a:r>
          </a:p>
          <a:p>
            <a:pPr marL="0" indent="0">
              <a:buNone/>
            </a:pPr>
            <a:r>
              <a:rPr lang="en" altLang="zh-CN" sz="1800" dirty="0"/>
              <a:t>     </a:t>
            </a:r>
            <a:r>
              <a:rPr lang="zh-CN" altLang="en-US" sz="1800" dirty="0"/>
              <a:t>输出：</a:t>
            </a:r>
            <a:r>
              <a:rPr lang="en" altLang="zh-CN" sz="1800" dirty="0"/>
              <a:t>k</a:t>
            </a:r>
            <a:r>
              <a:rPr lang="zh-CN" altLang="en-US" sz="1800" dirty="0"/>
              <a:t>个簇</a:t>
            </a:r>
          </a:p>
          <a:p>
            <a:pPr marL="0" indent="0">
              <a:buNone/>
            </a:pPr>
            <a:r>
              <a:rPr lang="zh-CN" altLang="en-US" sz="1800" dirty="0"/>
              <a:t>（</a:t>
            </a:r>
            <a:r>
              <a:rPr lang="en-US" altLang="zh-CN" sz="1800" dirty="0"/>
              <a:t>1</a:t>
            </a:r>
            <a:r>
              <a:rPr lang="zh-CN" altLang="en-US" sz="1800" dirty="0"/>
              <a:t>）将每个对象当成一个初始簇</a:t>
            </a:r>
          </a:p>
          <a:p>
            <a:pPr marL="0" indent="0">
              <a:buNone/>
            </a:pPr>
            <a:r>
              <a:rPr lang="zh-CN" altLang="en-US" sz="1800" dirty="0"/>
              <a:t>（</a:t>
            </a:r>
            <a:r>
              <a:rPr lang="en-US" altLang="zh-CN" sz="1800" dirty="0"/>
              <a:t>2</a:t>
            </a:r>
            <a:r>
              <a:rPr lang="zh-CN" altLang="en-US" sz="1800" dirty="0"/>
              <a:t>）</a:t>
            </a:r>
            <a:r>
              <a:rPr lang="en" altLang="zh-CN" sz="1800" dirty="0"/>
              <a:t>Repeat</a:t>
            </a:r>
          </a:p>
          <a:p>
            <a:pPr marL="0" indent="0">
              <a:buNone/>
            </a:pPr>
            <a:r>
              <a:rPr lang="zh-CN" altLang="en" sz="1800" dirty="0"/>
              <a:t>（</a:t>
            </a:r>
            <a:r>
              <a:rPr lang="en" altLang="zh-CN" sz="1800" dirty="0"/>
              <a:t>3</a:t>
            </a:r>
            <a:r>
              <a:rPr lang="zh-CN" altLang="en" sz="1800" dirty="0"/>
              <a:t>）    </a:t>
            </a:r>
            <a:r>
              <a:rPr lang="zh-CN" altLang="en-US" sz="1800" dirty="0"/>
              <a:t>根据两个簇中最近的数据点找到最近的两个簇</a:t>
            </a:r>
          </a:p>
          <a:p>
            <a:pPr marL="0" indent="0">
              <a:buNone/>
            </a:pPr>
            <a:r>
              <a:rPr lang="zh-CN" altLang="en-US" sz="1800" dirty="0"/>
              <a:t>（</a:t>
            </a:r>
            <a:r>
              <a:rPr lang="en-US" altLang="zh-CN" sz="1800" dirty="0"/>
              <a:t>4</a:t>
            </a:r>
            <a:r>
              <a:rPr lang="zh-CN" altLang="en-US" sz="1800" dirty="0"/>
              <a:t>）    合并两个簇，生成新的簇的集合</a:t>
            </a:r>
          </a:p>
          <a:p>
            <a:pPr marL="0" indent="0">
              <a:buNone/>
            </a:pPr>
            <a:r>
              <a:rPr lang="zh-CN" altLang="en-US" sz="1800" dirty="0"/>
              <a:t>（</a:t>
            </a:r>
            <a:r>
              <a:rPr lang="en-US" altLang="zh-CN" sz="1800" dirty="0"/>
              <a:t>5</a:t>
            </a:r>
            <a:r>
              <a:rPr lang="zh-CN" altLang="en-US" sz="1800" dirty="0"/>
              <a:t>）</a:t>
            </a:r>
            <a:r>
              <a:rPr lang="en" altLang="zh-CN" sz="1800" dirty="0"/>
              <a:t>Until</a:t>
            </a:r>
            <a:r>
              <a:rPr lang="zh-CN" altLang="en-US" sz="1800" dirty="0"/>
              <a:t> 达到定义的簇的数目</a:t>
            </a:r>
          </a:p>
          <a:p>
            <a:endParaRPr kumimoji="1" lang="zh-CN" altLang="en-US" dirty="0"/>
          </a:p>
        </p:txBody>
      </p:sp>
      <p:sp>
        <p:nvSpPr>
          <p:cNvPr id="21506" name="Rectangle 2"/>
          <p:cNvSpPr>
            <a:spLocks noGrp="1" noChangeArrowheads="1"/>
          </p:cNvSpPr>
          <p:nvPr>
            <p:ph type="title"/>
          </p:nvPr>
        </p:nvSpPr>
        <p:spPr/>
        <p:txBody>
          <a:bodyPr/>
          <a:lstStyle/>
          <a:p>
            <a:r>
              <a:rPr lang="x-none" altLang="zh-CN"/>
              <a:t>AGNES</a:t>
            </a:r>
            <a:r>
              <a:rPr lang="zh-CN" altLang="x-none" dirty="0"/>
              <a:t>算法</a:t>
            </a:r>
          </a:p>
        </p:txBody>
      </p:sp>
    </p:spTree>
    <p:extLst>
      <p:ext uri="{BB962C8B-B14F-4D97-AF65-F5344CB8AC3E}">
        <p14:creationId xmlns:p14="http://schemas.microsoft.com/office/powerpoint/2010/main" val="32810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DF9CDDA-EED6-A245-9CDD-C155B4D0872B}"/>
              </a:ext>
            </a:extLst>
          </p:cNvPr>
          <p:cNvSpPr>
            <a:spLocks noGrp="1"/>
          </p:cNvSpPr>
          <p:nvPr>
            <p:ph sz="half" idx="1"/>
          </p:nvPr>
        </p:nvSpPr>
        <p:spPr/>
        <p:txBody>
          <a:bodyPr>
            <a:normAutofit/>
          </a:bodyPr>
          <a:lstStyle/>
          <a:p>
            <a:pPr>
              <a:lnSpc>
                <a:spcPct val="150000"/>
              </a:lnSpc>
            </a:pPr>
            <a:r>
              <a:rPr lang="x-none" altLang="zh-CN" sz="2400"/>
              <a:t>DIANA (DIvisive ANAlysis)</a:t>
            </a:r>
            <a:r>
              <a:rPr lang="zh-CN" altLang="x-none" sz="2400" dirty="0"/>
              <a:t>算法是上述过程的</a:t>
            </a:r>
            <a:r>
              <a:rPr lang="zh-CN" altLang="x-none" sz="2400" dirty="0">
                <a:solidFill>
                  <a:srgbClr val="C00000"/>
                </a:solidFill>
              </a:rPr>
              <a:t>反过程</a:t>
            </a:r>
            <a:r>
              <a:rPr lang="zh-CN" altLang="x-none" sz="2400" dirty="0"/>
              <a:t>，属于分裂的层次聚类，首先将所有的对象初始化到一个簇中，然后根据一些原则（比如</a:t>
            </a:r>
            <a:r>
              <a:rPr lang="zh-CN" altLang="x-none" sz="2400" dirty="0">
                <a:solidFill>
                  <a:srgbClr val="C00000"/>
                </a:solidFill>
              </a:rPr>
              <a:t>最大的欧式距离</a:t>
            </a:r>
            <a:r>
              <a:rPr lang="zh-CN" altLang="x-none" sz="2400" dirty="0"/>
              <a:t>），将该簇分类。直到到达用户指定的簇数目或者两个簇之间的距离超过了某个阈值。</a:t>
            </a:r>
          </a:p>
          <a:p>
            <a:pPr>
              <a:lnSpc>
                <a:spcPct val="150000"/>
              </a:lnSpc>
            </a:pPr>
            <a:endParaRPr kumimoji="1" lang="zh-CN" altLang="en-US" sz="2000" dirty="0"/>
          </a:p>
        </p:txBody>
      </p:sp>
      <p:sp>
        <p:nvSpPr>
          <p:cNvPr id="5" name="内容占位符 4">
            <a:extLst>
              <a:ext uri="{FF2B5EF4-FFF2-40B4-BE49-F238E27FC236}">
                <a16:creationId xmlns:a16="http://schemas.microsoft.com/office/drawing/2014/main" id="{F5A44E74-BEF8-EB4F-9517-B7FBAB941FDF}"/>
              </a:ext>
            </a:extLst>
          </p:cNvPr>
          <p:cNvSpPr>
            <a:spLocks noGrp="1"/>
          </p:cNvSpPr>
          <p:nvPr>
            <p:ph sz="half" idx="2"/>
          </p:nvPr>
        </p:nvSpPr>
        <p:spPr/>
        <p:txBody>
          <a:bodyPr>
            <a:normAutofit fontScale="70000" lnSpcReduction="20000"/>
          </a:bodyPr>
          <a:lstStyle/>
          <a:p>
            <a:r>
              <a:rPr lang="zh-CN" altLang="en-US" sz="3400" b="1" dirty="0"/>
              <a:t>算法描述：</a:t>
            </a:r>
            <a:endParaRPr lang="zh-CN" altLang="en-US" sz="3400" dirty="0"/>
          </a:p>
          <a:p>
            <a:pPr marL="0" indent="0">
              <a:buNone/>
            </a:pPr>
            <a:r>
              <a:rPr lang="zh-CN" altLang="en-US" dirty="0"/>
              <a:t>输入：包含</a:t>
            </a:r>
            <a:r>
              <a:rPr lang="en" altLang="zh-CN" dirty="0"/>
              <a:t>n</a:t>
            </a:r>
            <a:r>
              <a:rPr lang="zh-CN" altLang="en-US" dirty="0"/>
              <a:t>个对象的数据库，终止条件簇的数目</a:t>
            </a:r>
            <a:r>
              <a:rPr lang="en" altLang="zh-CN" dirty="0"/>
              <a:t>k</a:t>
            </a:r>
          </a:p>
          <a:p>
            <a:pPr marL="0" indent="0">
              <a:buNone/>
            </a:pPr>
            <a:r>
              <a:rPr lang="zh-CN" altLang="en-US" dirty="0"/>
              <a:t>输出：</a:t>
            </a:r>
            <a:r>
              <a:rPr lang="en" altLang="zh-CN" dirty="0"/>
              <a:t>k</a:t>
            </a:r>
            <a:r>
              <a:rPr lang="zh-CN" altLang="en-US" dirty="0"/>
              <a:t>个簇，达到终止条件规定簇数目</a:t>
            </a:r>
          </a:p>
          <a:p>
            <a:pPr marL="0" indent="0">
              <a:buNone/>
            </a:pPr>
            <a:r>
              <a:rPr lang="zh-CN" altLang="en-US" dirty="0"/>
              <a:t>（</a:t>
            </a:r>
            <a:r>
              <a:rPr lang="en-US" altLang="zh-CN" dirty="0"/>
              <a:t>1</a:t>
            </a:r>
            <a:r>
              <a:rPr lang="zh-CN" altLang="en-US" dirty="0"/>
              <a:t>） 将所有对象整个当成一个初始簇</a:t>
            </a:r>
          </a:p>
          <a:p>
            <a:pPr marL="0" indent="0">
              <a:buNone/>
            </a:pPr>
            <a:r>
              <a:rPr lang="zh-CN" altLang="en-US" dirty="0"/>
              <a:t>（</a:t>
            </a:r>
            <a:r>
              <a:rPr lang="en-US" altLang="zh-CN" dirty="0"/>
              <a:t>2</a:t>
            </a:r>
            <a:r>
              <a:rPr lang="zh-CN" altLang="en-US" dirty="0"/>
              <a:t>） </a:t>
            </a:r>
            <a:r>
              <a:rPr lang="en" altLang="zh-CN" dirty="0"/>
              <a:t>For ( </a:t>
            </a:r>
            <a:r>
              <a:rPr lang="en" altLang="zh-CN" dirty="0" err="1"/>
              <a:t>i</a:t>
            </a:r>
            <a:r>
              <a:rPr lang="en" altLang="zh-CN" dirty="0"/>
              <a:t>=1;</a:t>
            </a:r>
            <a:r>
              <a:rPr lang="zh-CN" altLang="en-US" dirty="0"/>
              <a:t> </a:t>
            </a:r>
            <a:r>
              <a:rPr lang="en" altLang="zh-CN" dirty="0" err="1"/>
              <a:t>i</a:t>
            </a:r>
            <a:r>
              <a:rPr lang="en" altLang="zh-CN" dirty="0"/>
              <a:t>!=k;</a:t>
            </a:r>
            <a:r>
              <a:rPr lang="zh-CN" altLang="en-US" dirty="0"/>
              <a:t> </a:t>
            </a:r>
            <a:r>
              <a:rPr lang="en" altLang="zh-CN" dirty="0" err="1"/>
              <a:t>i</a:t>
            </a:r>
            <a:r>
              <a:rPr lang="en" altLang="zh-CN" dirty="0"/>
              <a:t>++) Do Begin</a:t>
            </a:r>
          </a:p>
          <a:p>
            <a:pPr marL="0" indent="0">
              <a:buNone/>
            </a:pPr>
            <a:r>
              <a:rPr lang="zh-CN" altLang="en" dirty="0"/>
              <a:t>（</a:t>
            </a:r>
            <a:r>
              <a:rPr lang="en" altLang="zh-CN" dirty="0"/>
              <a:t>3</a:t>
            </a:r>
            <a:r>
              <a:rPr lang="zh-CN" altLang="en" dirty="0"/>
              <a:t>）    </a:t>
            </a:r>
            <a:r>
              <a:rPr lang="zh-CN" altLang="en-US" dirty="0"/>
              <a:t>  在所有簇中挑选出具有最大直径的簇；</a:t>
            </a:r>
          </a:p>
          <a:p>
            <a:pPr marL="0" indent="0">
              <a:lnSpc>
                <a:spcPct val="120000"/>
              </a:lnSpc>
              <a:buNone/>
            </a:pPr>
            <a:r>
              <a:rPr lang="zh-CN" altLang="en-US" dirty="0"/>
              <a:t>（</a:t>
            </a:r>
            <a:r>
              <a:rPr lang="en-US" altLang="zh-CN" dirty="0"/>
              <a:t>4</a:t>
            </a:r>
            <a:r>
              <a:rPr lang="zh-CN" altLang="en-US" dirty="0"/>
              <a:t>）      找出所挑出簇里与其他点平均相异度最大的一个点放入</a:t>
            </a:r>
            <a:r>
              <a:rPr lang="en-US" altLang="zh-CN" dirty="0"/>
              <a:t>		</a:t>
            </a:r>
            <a:r>
              <a:rPr lang="en" altLang="zh-CN" dirty="0"/>
              <a:t>splinter group</a:t>
            </a:r>
            <a:r>
              <a:rPr lang="zh-CN" altLang="en" dirty="0"/>
              <a:t>，</a:t>
            </a:r>
            <a:r>
              <a:rPr lang="zh-CN" altLang="en-US" dirty="0"/>
              <a:t>剩余的放入</a:t>
            </a:r>
            <a:r>
              <a:rPr lang="en" altLang="zh-CN" dirty="0"/>
              <a:t>old party</a:t>
            </a:r>
            <a:r>
              <a:rPr lang="zh-CN" altLang="en-US" dirty="0"/>
              <a:t>中。</a:t>
            </a:r>
          </a:p>
          <a:p>
            <a:pPr marL="0" indent="0">
              <a:buNone/>
            </a:pPr>
            <a:r>
              <a:rPr lang="zh-CN" altLang="en-US" dirty="0"/>
              <a:t>（</a:t>
            </a:r>
            <a:r>
              <a:rPr lang="en-US" altLang="zh-CN" dirty="0"/>
              <a:t>5</a:t>
            </a:r>
            <a:r>
              <a:rPr lang="zh-CN" altLang="en-US" dirty="0"/>
              <a:t>）      </a:t>
            </a:r>
            <a:r>
              <a:rPr lang="en" altLang="zh-CN" dirty="0"/>
              <a:t>Repeat</a:t>
            </a:r>
          </a:p>
          <a:p>
            <a:pPr marL="0" indent="0">
              <a:lnSpc>
                <a:spcPct val="120000"/>
              </a:lnSpc>
              <a:buNone/>
            </a:pPr>
            <a:r>
              <a:rPr lang="zh-CN" altLang="en" dirty="0"/>
              <a:t>（</a:t>
            </a:r>
            <a:r>
              <a:rPr lang="en" altLang="zh-CN" dirty="0"/>
              <a:t>6</a:t>
            </a:r>
            <a:r>
              <a:rPr lang="zh-CN" altLang="en" dirty="0"/>
              <a:t>）        </a:t>
            </a:r>
            <a:r>
              <a:rPr lang="zh-CN" altLang="en-US" dirty="0"/>
              <a:t>    在</a:t>
            </a:r>
            <a:r>
              <a:rPr lang="en" altLang="zh-CN" dirty="0"/>
              <a:t>old party</a:t>
            </a:r>
            <a:r>
              <a:rPr lang="zh-CN" altLang="en-US" dirty="0"/>
              <a:t>里找出到</a:t>
            </a:r>
            <a:r>
              <a:rPr lang="en" altLang="zh-CN" dirty="0"/>
              <a:t>splinter group</a:t>
            </a:r>
            <a:r>
              <a:rPr lang="zh-CN" altLang="en-US" dirty="0"/>
              <a:t>中点的最近距离</a:t>
            </a:r>
            <a:r>
              <a:rPr lang="en-US" altLang="zh-CN" dirty="0"/>
              <a:t>			</a:t>
            </a:r>
            <a:r>
              <a:rPr lang="zh-CN" altLang="en-US" dirty="0"/>
              <a:t>不大于</a:t>
            </a:r>
            <a:r>
              <a:rPr lang="en" altLang="zh-CN" dirty="0"/>
              <a:t>old party</a:t>
            </a:r>
            <a:r>
              <a:rPr lang="zh-CN" altLang="en-US" dirty="0"/>
              <a:t>中点的最近距离的点，并将</a:t>
            </a:r>
            <a:r>
              <a:rPr lang="en-US" altLang="zh-CN" dirty="0"/>
              <a:t>			</a:t>
            </a:r>
            <a:r>
              <a:rPr lang="zh-CN" altLang="en-US" dirty="0"/>
              <a:t>该点加入</a:t>
            </a:r>
            <a:r>
              <a:rPr lang="en" altLang="zh-CN" dirty="0"/>
              <a:t>splinter group</a:t>
            </a:r>
          </a:p>
          <a:p>
            <a:pPr marL="0" indent="0">
              <a:buNone/>
            </a:pPr>
            <a:r>
              <a:rPr lang="zh-CN" altLang="en" dirty="0"/>
              <a:t>（</a:t>
            </a:r>
            <a:r>
              <a:rPr lang="en" altLang="zh-CN" dirty="0"/>
              <a:t>7</a:t>
            </a:r>
            <a:r>
              <a:rPr lang="zh-CN" altLang="en" dirty="0"/>
              <a:t>）    </a:t>
            </a:r>
            <a:r>
              <a:rPr lang="zh-CN" altLang="en-US" dirty="0"/>
              <a:t>  </a:t>
            </a:r>
            <a:r>
              <a:rPr lang="en" altLang="zh-CN" dirty="0"/>
              <a:t>Until </a:t>
            </a:r>
            <a:r>
              <a:rPr lang="zh-CN" altLang="en-US" dirty="0"/>
              <a:t>没有新的</a:t>
            </a:r>
            <a:r>
              <a:rPr lang="en" altLang="zh-CN" dirty="0"/>
              <a:t>old party</a:t>
            </a:r>
            <a:r>
              <a:rPr lang="zh-CN" altLang="en-US" dirty="0"/>
              <a:t>的点被分配给</a:t>
            </a:r>
            <a:r>
              <a:rPr lang="en" altLang="zh-CN" dirty="0"/>
              <a:t>splinter group</a:t>
            </a:r>
            <a:r>
              <a:rPr lang="zh-CN" altLang="en" dirty="0"/>
              <a:t>；</a:t>
            </a:r>
          </a:p>
          <a:p>
            <a:pPr marL="0" indent="0">
              <a:lnSpc>
                <a:spcPct val="120000"/>
              </a:lnSpc>
              <a:buNone/>
            </a:pPr>
            <a:r>
              <a:rPr lang="zh-CN" altLang="en" dirty="0"/>
              <a:t>（</a:t>
            </a:r>
            <a:r>
              <a:rPr lang="en" altLang="zh-CN" dirty="0"/>
              <a:t>8</a:t>
            </a:r>
            <a:r>
              <a:rPr lang="zh-CN" altLang="en" dirty="0"/>
              <a:t>） </a:t>
            </a:r>
            <a:r>
              <a:rPr lang="zh-CN" altLang="en-US" dirty="0"/>
              <a:t>     </a:t>
            </a:r>
            <a:r>
              <a:rPr lang="en" altLang="zh-CN" dirty="0"/>
              <a:t>Splinter group </a:t>
            </a:r>
            <a:r>
              <a:rPr lang="zh-CN" altLang="en-US" dirty="0"/>
              <a:t>和</a:t>
            </a:r>
            <a:r>
              <a:rPr lang="en" altLang="zh-CN" dirty="0"/>
              <a:t>old party</a:t>
            </a:r>
            <a:r>
              <a:rPr lang="zh-CN" altLang="en-US" dirty="0"/>
              <a:t>为被选中的簇分裂成的两个</a:t>
            </a:r>
            <a:r>
              <a:rPr lang="en-US" altLang="zh-CN" dirty="0"/>
              <a:t>	</a:t>
            </a:r>
            <a:r>
              <a:rPr lang="zh-CN" altLang="en-US" dirty="0"/>
              <a:t>簇，与其他簇一起组成新的簇集合</a:t>
            </a:r>
          </a:p>
          <a:p>
            <a:pPr marL="0" indent="0">
              <a:buNone/>
            </a:pPr>
            <a:r>
              <a:rPr lang="zh-CN" altLang="en-US" dirty="0"/>
              <a:t>（</a:t>
            </a:r>
            <a:r>
              <a:rPr lang="en-US" altLang="zh-CN" dirty="0"/>
              <a:t>9</a:t>
            </a:r>
            <a:r>
              <a:rPr lang="zh-CN" altLang="en-US" dirty="0"/>
              <a:t>） </a:t>
            </a:r>
            <a:r>
              <a:rPr lang="en" altLang="zh-CN" dirty="0"/>
              <a:t>END</a:t>
            </a:r>
            <a:endParaRPr kumimoji="1" lang="zh-CN" altLang="en-US" dirty="0"/>
          </a:p>
        </p:txBody>
      </p:sp>
      <p:sp>
        <p:nvSpPr>
          <p:cNvPr id="2" name="标题 1">
            <a:extLst>
              <a:ext uri="{FF2B5EF4-FFF2-40B4-BE49-F238E27FC236}">
                <a16:creationId xmlns:a16="http://schemas.microsoft.com/office/drawing/2014/main" id="{8FE45520-411F-D441-90BA-2FEB3CD34F8A}"/>
              </a:ext>
            </a:extLst>
          </p:cNvPr>
          <p:cNvSpPr>
            <a:spLocks noGrp="1"/>
          </p:cNvSpPr>
          <p:nvPr>
            <p:ph type="title"/>
          </p:nvPr>
        </p:nvSpPr>
        <p:spPr/>
        <p:txBody>
          <a:bodyPr/>
          <a:lstStyle/>
          <a:p>
            <a:r>
              <a:rPr lang="x-none" altLang="zh-CN"/>
              <a:t>DIANA</a:t>
            </a:r>
            <a:r>
              <a:rPr lang="zh-CN" altLang="en-US" dirty="0"/>
              <a:t>算法</a:t>
            </a:r>
            <a:endParaRPr kumimoji="1" lang="zh-CN" altLang="en-US" dirty="0"/>
          </a:p>
        </p:txBody>
      </p:sp>
    </p:spTree>
    <p:extLst>
      <p:ext uri="{BB962C8B-B14F-4D97-AF65-F5344CB8AC3E}">
        <p14:creationId xmlns:p14="http://schemas.microsoft.com/office/powerpoint/2010/main" val="22249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pic>
        <p:nvPicPr>
          <p:cNvPr id="7" name="图片 6">
            <a:extLst>
              <a:ext uri="{FF2B5EF4-FFF2-40B4-BE49-F238E27FC236}">
                <a16:creationId xmlns:a16="http://schemas.microsoft.com/office/drawing/2014/main" id="{9CD42DF9-7DC5-B348-B737-663D32A2C565}"/>
              </a:ext>
            </a:extLst>
          </p:cNvPr>
          <p:cNvPicPr>
            <a:picLocks noChangeAspect="1"/>
          </p:cNvPicPr>
          <p:nvPr/>
        </p:nvPicPr>
        <p:blipFill>
          <a:blip r:embed="rId3"/>
          <a:stretch>
            <a:fillRect/>
          </a:stretch>
        </p:blipFill>
        <p:spPr>
          <a:xfrm>
            <a:off x="2044885" y="1964859"/>
            <a:ext cx="8095880" cy="3953802"/>
          </a:xfrm>
          <a:prstGeom prst="rect">
            <a:avLst/>
          </a:prstGeom>
        </p:spPr>
      </p:pic>
    </p:spTree>
    <p:extLst>
      <p:ext uri="{BB962C8B-B14F-4D97-AF65-F5344CB8AC3E}">
        <p14:creationId xmlns:p14="http://schemas.microsoft.com/office/powerpoint/2010/main" val="2041405090"/>
      </p:ext>
    </p:extLst>
  </p:cSld>
  <p:clrMapOvr>
    <a:masterClrMapping/>
  </p:clrMapOvr>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应用场景</a:t>
            </a:r>
            <a:r>
              <a:rPr lang="en-US" altLang="zh-CN" dirty="0"/>
              <a:t>1</a:t>
            </a:r>
            <a:r>
              <a:rPr lang="zh-CN" altLang="en-US" dirty="0"/>
              <a:t>：国家电网用户画像</a:t>
            </a:r>
          </a:p>
        </p:txBody>
      </p:sp>
      <p:sp>
        <p:nvSpPr>
          <p:cNvPr id="3" name="内容占位符 2"/>
          <p:cNvSpPr>
            <a:spLocks noGrp="1"/>
          </p:cNvSpPr>
          <p:nvPr>
            <p:ph idx="1"/>
          </p:nvPr>
        </p:nvSpPr>
        <p:spPr/>
        <p:txBody>
          <a:bodyPr>
            <a:normAutofit fontScale="92500"/>
          </a:bodyPr>
          <a:lstStyle/>
          <a:p>
            <a:pPr>
              <a:lnSpc>
                <a:spcPct val="150000"/>
              </a:lnSpc>
            </a:pPr>
            <a:r>
              <a:rPr lang="zh-CN" altLang="en-US" dirty="0"/>
              <a:t>随着电力体制改革向纵深推进，售电侧逐步向社会资本放开，当下的粗放式经营和统一式客户服务内容及模式，难以应对日益增长的</a:t>
            </a:r>
            <a:r>
              <a:rPr lang="zh-CN" altLang="en-US" dirty="0">
                <a:solidFill>
                  <a:srgbClr val="C00000"/>
                </a:solidFill>
              </a:rPr>
              <a:t>个性化、精准化客户服务体验要求</a:t>
            </a:r>
            <a:r>
              <a:rPr lang="zh-CN" altLang="en-US" dirty="0"/>
              <a:t>。如何充分利用现有数据资源，深入挖掘客户潜在需求，改善供电服务质量，增强客户黏性，对公司未来发展至关重要。</a:t>
            </a:r>
          </a:p>
          <a:p>
            <a:pPr>
              <a:lnSpc>
                <a:spcPct val="150000"/>
              </a:lnSpc>
            </a:pPr>
            <a:r>
              <a:rPr lang="zh-CN" altLang="en-US" dirty="0"/>
              <a:t>对电力服务具有</a:t>
            </a:r>
            <a:r>
              <a:rPr lang="zh-CN" altLang="en-US" dirty="0">
                <a:solidFill>
                  <a:srgbClr val="C00000"/>
                </a:solidFill>
              </a:rPr>
              <a:t>较强敏感度的客户</a:t>
            </a:r>
            <a:r>
              <a:rPr lang="zh-CN" altLang="en-US" dirty="0"/>
              <a:t>对于电费计量、供电质量、电力营销等各方面服务的质量及方式上往往具备更高的要求，成为各级电力公司关注的重点客户。经过多年的发展与沉淀，目前国家电网积累了全网</a:t>
            </a:r>
            <a:r>
              <a:rPr lang="en-US" altLang="zh-CN" dirty="0"/>
              <a:t>4</a:t>
            </a:r>
            <a:r>
              <a:rPr lang="zh-CN" altLang="en-US" dirty="0"/>
              <a:t>亿多客户档案数据和海量供电服务信息，以及公司营销、电网生产等数据，可以有效的支撑海量电力数据分析。</a:t>
            </a:r>
          </a:p>
          <a:p>
            <a:pPr>
              <a:lnSpc>
                <a:spcPct val="150000"/>
              </a:lnSpc>
            </a:pPr>
            <a:r>
              <a:rPr lang="zh-CN" altLang="en-US" dirty="0"/>
              <a:t>因此，国家电网公司希望通过大数据分析技术，科学的开展</a:t>
            </a:r>
            <a:r>
              <a:rPr lang="zh-CN" altLang="en-US" dirty="0">
                <a:solidFill>
                  <a:srgbClr val="C00000"/>
                </a:solidFill>
              </a:rPr>
              <a:t>电力敏感客户分析</a:t>
            </a:r>
            <a:r>
              <a:rPr lang="zh-CN" altLang="en-US" dirty="0"/>
              <a:t>，以准确地识别敏感客户，并量化敏感程度，进而支撑有针对性的精细化客户服务策略，控制电力服务人工成本、提升企业公众形象。</a:t>
            </a:r>
          </a:p>
        </p:txBody>
      </p:sp>
    </p:spTree>
    <p:custDataLst>
      <p:tags r:id="rId1"/>
    </p:custDataLst>
    <p:extLst>
      <p:ext uri="{BB962C8B-B14F-4D97-AF65-F5344CB8AC3E}">
        <p14:creationId xmlns:p14="http://schemas.microsoft.com/office/powerpoint/2010/main" val="14231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4294967295"/>
          </p:nvPr>
        </p:nvSpPr>
        <p:spPr>
          <a:xfrm>
            <a:off x="-1" y="1008063"/>
            <a:ext cx="10862733" cy="5530850"/>
          </a:xfrm>
        </p:spPr>
        <p:txBody>
          <a:bodyPr>
            <a:normAutofit/>
          </a:bodyPr>
          <a:lstStyle/>
          <a:p>
            <a:pPr lvl="1"/>
            <a:r>
              <a:rPr lang="zh-CN" altLang="en-US" sz="2800" b="1" dirty="0"/>
              <a:t>闵可夫斯基距离</a:t>
            </a:r>
            <a:r>
              <a:rPr lang="en-US" altLang="zh-CN" sz="2800" b="1" dirty="0" err="1"/>
              <a:t>Minkowski</a:t>
            </a:r>
            <a:r>
              <a:rPr lang="en-US" altLang="zh-CN" sz="2800" b="1" dirty="0"/>
              <a:t>/</a:t>
            </a:r>
            <a:r>
              <a:rPr lang="zh-CN" altLang="en-US" sz="2800" b="1" dirty="0"/>
              <a:t>欧氏距离</a:t>
            </a:r>
            <a:endParaRPr lang="en-US" altLang="zh-CN" sz="2800" b="1" dirty="0"/>
          </a:p>
          <a:p>
            <a:pPr lvl="1"/>
            <a:endParaRPr lang="en-US" altLang="zh-CN" sz="2800" b="1" dirty="0"/>
          </a:p>
          <a:p>
            <a:pPr lvl="1"/>
            <a:endParaRPr lang="en-US" altLang="zh-CN" sz="2800" b="1" dirty="0"/>
          </a:p>
          <a:p>
            <a:pPr lvl="2">
              <a:buFont typeface="Wingdings" charset="2"/>
              <a:buChar char="Ø"/>
            </a:pPr>
            <a:r>
              <a:rPr lang="en-US" altLang="zh-CN" sz="2600" dirty="0"/>
              <a:t>p</a:t>
            </a:r>
            <a:r>
              <a:rPr lang="zh-CN" altLang="en-US" sz="2600" dirty="0"/>
              <a:t>取</a:t>
            </a:r>
            <a:r>
              <a:rPr lang="en-US" altLang="zh-CN" sz="2600" dirty="0"/>
              <a:t>2</a:t>
            </a:r>
            <a:r>
              <a:rPr lang="zh-CN" altLang="en-US" sz="2600" dirty="0"/>
              <a:t>就是欧氏距离，如果</a:t>
            </a:r>
            <a:r>
              <a:rPr lang="en-US" altLang="zh-CN" sz="2600" dirty="0"/>
              <a:t>p</a:t>
            </a:r>
            <a:r>
              <a:rPr lang="zh-CN" altLang="en-US" sz="2600" dirty="0"/>
              <a:t>取</a:t>
            </a:r>
            <a:r>
              <a:rPr lang="en-US" altLang="zh-CN" sz="2600" dirty="0"/>
              <a:t>1</a:t>
            </a:r>
            <a:r>
              <a:rPr lang="zh-CN" altLang="en-US" sz="2600" dirty="0"/>
              <a:t>就是曼哈顿距离</a:t>
            </a:r>
            <a:endParaRPr lang="en-US" altLang="zh-CN" sz="2600" dirty="0"/>
          </a:p>
          <a:p>
            <a:pPr lvl="2">
              <a:buFont typeface="Wingdings" charset="2"/>
              <a:buChar char="Ø"/>
            </a:pPr>
            <a:endParaRPr lang="en-US" altLang="zh-CN" sz="2600" b="1" dirty="0"/>
          </a:p>
          <a:p>
            <a:pPr lvl="1"/>
            <a:r>
              <a:rPr lang="zh-CN" altLang="it-IT" sz="2800" b="1" dirty="0"/>
              <a:t>杰卡德相似系数</a:t>
            </a:r>
            <a:r>
              <a:rPr lang="it-IT" altLang="zh-CN" sz="2800" b="1" dirty="0"/>
              <a:t>(</a:t>
            </a:r>
            <a:r>
              <a:rPr lang="it-IT" altLang="zh-CN" sz="2800" b="1" dirty="0" err="1"/>
              <a:t>Jaccard</a:t>
            </a:r>
            <a:r>
              <a:rPr lang="it-IT" altLang="zh-CN" sz="2800" b="1" dirty="0"/>
              <a:t>)</a:t>
            </a:r>
          </a:p>
          <a:p>
            <a:pPr lvl="1"/>
            <a:endParaRPr lang="it-IT" altLang="zh-CN" sz="2800" b="1" dirty="0"/>
          </a:p>
          <a:p>
            <a:pPr lvl="1"/>
            <a:endParaRPr lang="it-IT" altLang="zh-CN" sz="2800" b="1" dirty="0"/>
          </a:p>
          <a:p>
            <a:pPr lvl="1"/>
            <a:endParaRPr lang="it-IT" altLang="zh-CN" sz="2800" b="1" dirty="0"/>
          </a:p>
          <a:p>
            <a:pPr lvl="2">
              <a:buFont typeface="Wingdings" charset="2"/>
              <a:buChar char="Ø"/>
            </a:pPr>
            <a:r>
              <a:rPr lang="en-US" altLang="zh-CN" sz="2600" dirty="0" err="1"/>
              <a:t>Jaccard</a:t>
            </a:r>
            <a:r>
              <a:rPr lang="zh-CN" altLang="en-US" sz="2600" dirty="0"/>
              <a:t>相关系数在推荐系统中应用很多，比如评价两个用户之间喜好的相似度</a:t>
            </a:r>
            <a:endParaRPr lang="en-US" altLang="en-US" sz="2600" dirty="0"/>
          </a:p>
          <a:p>
            <a:pPr>
              <a:buNone/>
            </a:pPr>
            <a:endParaRPr lang="zh-CN" altLang="en-US" sz="2800" dirty="0"/>
          </a:p>
        </p:txBody>
      </p:sp>
      <p:pic>
        <p:nvPicPr>
          <p:cNvPr id="2" name="图片 1"/>
          <p:cNvPicPr>
            <a:picLocks noChangeAspect="1"/>
          </p:cNvPicPr>
          <p:nvPr/>
        </p:nvPicPr>
        <p:blipFill>
          <a:blip r:embed="rId4"/>
          <a:stretch>
            <a:fillRect/>
          </a:stretch>
        </p:blipFill>
        <p:spPr>
          <a:xfrm>
            <a:off x="4091796" y="1491589"/>
            <a:ext cx="3271806" cy="854796"/>
          </a:xfrm>
          <a:prstGeom prst="rect">
            <a:avLst/>
          </a:prstGeom>
        </p:spPr>
      </p:pic>
      <p:pic>
        <p:nvPicPr>
          <p:cNvPr id="3" name="图片 2"/>
          <p:cNvPicPr>
            <a:picLocks noChangeAspect="1"/>
          </p:cNvPicPr>
          <p:nvPr/>
        </p:nvPicPr>
        <p:blipFill>
          <a:blip r:embed="rId5"/>
          <a:stretch>
            <a:fillRect/>
          </a:stretch>
        </p:blipFill>
        <p:spPr>
          <a:xfrm>
            <a:off x="4563720" y="3773426"/>
            <a:ext cx="2327959" cy="1024747"/>
          </a:xfrm>
          <a:prstGeom prst="rect">
            <a:avLst/>
          </a:prstGeom>
        </p:spPr>
      </p:pic>
    </p:spTree>
    <p:custDataLst>
      <p:tags r:id="rId1"/>
    </p:custDataLst>
    <p:extLst>
      <p:ext uri="{BB962C8B-B14F-4D97-AF65-F5344CB8AC3E}">
        <p14:creationId xmlns:p14="http://schemas.microsoft.com/office/powerpoint/2010/main" val="25786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extLst mod="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应用场景</a:t>
            </a:r>
            <a:r>
              <a:rPr lang="en-US" altLang="zh-CN" dirty="0"/>
              <a:t>2</a:t>
            </a:r>
            <a:r>
              <a:rPr lang="zh-CN" altLang="en-US" dirty="0"/>
              <a:t>：市民出行选乘公交预测</a:t>
            </a:r>
          </a:p>
        </p:txBody>
      </p:sp>
      <p:sp>
        <p:nvSpPr>
          <p:cNvPr id="3" name="内容占位符 2"/>
          <p:cNvSpPr>
            <a:spLocks noGrp="1"/>
          </p:cNvSpPr>
          <p:nvPr>
            <p:ph idx="1"/>
          </p:nvPr>
        </p:nvSpPr>
        <p:spPr/>
        <p:txBody>
          <a:bodyPr>
            <a:normAutofit/>
          </a:bodyPr>
          <a:lstStyle/>
          <a:p>
            <a:pPr>
              <a:lnSpc>
                <a:spcPct val="150000"/>
              </a:lnSpc>
            </a:pPr>
            <a:r>
              <a:rPr lang="zh-CN" altLang="en-US" dirty="0"/>
              <a:t>基于海量公交数据记录，希望挖掘市民在公共交通中的行为模式。以市民出行公交线路选乘预测为方向，期望通过分析广东省部分公交线路的历史公交卡交易数据，挖掘</a:t>
            </a:r>
            <a:r>
              <a:rPr lang="zh-CN" altLang="en-US" dirty="0">
                <a:solidFill>
                  <a:srgbClr val="C00000"/>
                </a:solidFill>
              </a:rPr>
              <a:t>固定人群在公共交通中的行为模式</a:t>
            </a:r>
            <a:r>
              <a:rPr lang="zh-CN" altLang="en-US" dirty="0"/>
              <a:t>，分析推测乘客的出行习惯和偏好，从而建立模型预测人们在未来一周内将会搭乘哪些公交线路，为广大乘客提供信息对称、安全舒适的出行环境，用数据引领未来城市智慧出行。</a:t>
            </a:r>
          </a:p>
        </p:txBody>
      </p:sp>
    </p:spTree>
    <p:extLst>
      <p:ext uri="{BB962C8B-B14F-4D97-AF65-F5344CB8AC3E}">
        <p14:creationId xmlns:p14="http://schemas.microsoft.com/office/powerpoint/2010/main" val="2124338956"/>
      </p:ext>
    </p:extLst>
  </p:cSld>
  <p:clrMapOvr>
    <a:masterClrMapping/>
  </p:clrMapOvr>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应用场景</a:t>
            </a:r>
            <a:r>
              <a:rPr lang="en-US" altLang="zh-CN" dirty="0"/>
              <a:t>3</a:t>
            </a:r>
            <a:r>
              <a:rPr lang="zh-CN" altLang="en-US" dirty="0"/>
              <a:t>：机场客流量分布预测</a:t>
            </a:r>
          </a:p>
        </p:txBody>
      </p:sp>
      <p:sp>
        <p:nvSpPr>
          <p:cNvPr id="3" name="内容占位符 2"/>
          <p:cNvSpPr>
            <a:spLocks noGrp="1"/>
          </p:cNvSpPr>
          <p:nvPr>
            <p:ph idx="1"/>
          </p:nvPr>
        </p:nvSpPr>
        <p:spPr/>
        <p:txBody>
          <a:bodyPr>
            <a:normAutofit/>
          </a:bodyPr>
          <a:lstStyle/>
          <a:p>
            <a:pPr>
              <a:lnSpc>
                <a:spcPct val="150000"/>
              </a:lnSpc>
            </a:pPr>
            <a:r>
              <a:rPr lang="zh-CN" altLang="en-US" dirty="0"/>
              <a:t>为了有效利用机场资源，机场正利用大数据技术，提升生产运营的效率。机场内需要不断提升运行效率的资源有：航站楼内的各类灯光电梯设施设备、值机柜台、商铺、广告位、安检通道、登机口，航站楼外的停机位、廊桥、车辆（摆渡车、清洁车、物流车、能源车）。要想提升这些资源的利用率首先需要知道未来一段时间将会有多少旅客或航班会使用这些资源，其次需要</a:t>
            </a:r>
            <a:r>
              <a:rPr lang="zh-CN" altLang="en-US" dirty="0">
                <a:solidFill>
                  <a:srgbClr val="C00000"/>
                </a:solidFill>
              </a:rPr>
              <a:t>精准的调度系统</a:t>
            </a:r>
            <a:r>
              <a:rPr lang="zh-CN" altLang="en-US" dirty="0"/>
              <a:t>来调配这些资源和安排服务人员，帮助机场提升资源利用效率，保障机场安全与服务提升。</a:t>
            </a:r>
          </a:p>
          <a:p>
            <a:pPr>
              <a:lnSpc>
                <a:spcPct val="150000"/>
              </a:lnSpc>
            </a:pPr>
            <a:r>
              <a:rPr lang="zh-CN" altLang="en-US" dirty="0"/>
              <a:t>以海量机场</a:t>
            </a:r>
            <a:r>
              <a:rPr lang="en-US" altLang="zh-CN" dirty="0" err="1"/>
              <a:t>WiFi</a:t>
            </a:r>
            <a:r>
              <a:rPr lang="zh-CN" altLang="en-US" dirty="0"/>
              <a:t>数据及安检登机值机数据，希望通过数据算法实现机场航站楼</a:t>
            </a:r>
            <a:r>
              <a:rPr lang="zh-CN" altLang="en-US" dirty="0">
                <a:solidFill>
                  <a:srgbClr val="C00000"/>
                </a:solidFill>
              </a:rPr>
              <a:t>客流分析与预测</a:t>
            </a:r>
            <a:r>
              <a:rPr lang="zh-CN" altLang="en-US" dirty="0"/>
              <a:t>。</a:t>
            </a:r>
          </a:p>
        </p:txBody>
      </p:sp>
    </p:spTree>
    <p:extLst>
      <p:ext uri="{BB962C8B-B14F-4D97-AF65-F5344CB8AC3E}">
        <p14:creationId xmlns:p14="http://schemas.microsoft.com/office/powerpoint/2010/main" val="2533834593"/>
      </p:ext>
    </p:extLst>
  </p:cSld>
  <p:clrMapOvr>
    <a:masterClrMapping/>
  </p:clrMapOvr>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内容占位符 2"/>
          <p:cNvSpPr>
            <a:spLocks noGrp="1"/>
          </p:cNvSpPr>
          <p:nvPr>
            <p:ph idx="1"/>
          </p:nvPr>
        </p:nvSpPr>
        <p:spPr/>
        <p:txBody>
          <a:bodyPr>
            <a:normAutofit/>
          </a:bodyPr>
          <a:lstStyle/>
          <a:p>
            <a:r>
              <a:rPr lang="zh-CN" altLang="en-US" dirty="0"/>
              <a:t>上一章：合多为一的集成学习；本章：无监督学习</a:t>
            </a:r>
            <a:r>
              <a:rPr lang="en-US" altLang="zh-CN" dirty="0"/>
              <a:t>——</a:t>
            </a:r>
            <a:r>
              <a:rPr lang="zh-CN" altLang="en-US" dirty="0"/>
              <a:t>聚类</a:t>
            </a:r>
            <a:endParaRPr lang="en-US" altLang="zh-CN" dirty="0"/>
          </a:p>
          <a:p>
            <a:r>
              <a:rPr lang="zh-CN" altLang="en-US" dirty="0"/>
              <a:t>样本数据没有标记怎么分析？</a:t>
            </a:r>
            <a:endParaRPr lang="en-US" altLang="zh-CN" dirty="0"/>
          </a:p>
          <a:p>
            <a:pPr lvl="1"/>
            <a:r>
              <a:rPr lang="zh-CN" altLang="en-US" dirty="0"/>
              <a:t>聚类</a:t>
            </a:r>
            <a:endParaRPr lang="en-US" altLang="zh-CN" dirty="0"/>
          </a:p>
          <a:p>
            <a:r>
              <a:rPr lang="zh-CN" altLang="en-US" dirty="0"/>
              <a:t>聚类的基本原则是什么？</a:t>
            </a:r>
            <a:endParaRPr lang="en-US" altLang="zh-CN" dirty="0"/>
          </a:p>
          <a:p>
            <a:pPr lvl="1"/>
            <a:r>
              <a:rPr lang="zh-CN" altLang="en-US" dirty="0"/>
              <a:t>计算样本之间的距离</a:t>
            </a:r>
            <a:r>
              <a:rPr lang="en-US" altLang="zh-CN" dirty="0"/>
              <a:t>/</a:t>
            </a:r>
            <a:r>
              <a:rPr lang="zh-CN" altLang="en-US" dirty="0"/>
              <a:t>相似度</a:t>
            </a:r>
            <a:endParaRPr lang="en-US" altLang="zh-CN" dirty="0"/>
          </a:p>
          <a:p>
            <a:r>
              <a:rPr lang="zh-CN" altLang="en-US" dirty="0"/>
              <a:t>给出一个初始方案迭代找到最终解</a:t>
            </a:r>
            <a:endParaRPr lang="en-US" altLang="zh-CN" dirty="0"/>
          </a:p>
          <a:p>
            <a:pPr lvl="1"/>
            <a:r>
              <a:rPr lang="zh-CN" altLang="en-US" dirty="0"/>
              <a:t>原型聚类</a:t>
            </a:r>
            <a:endParaRPr lang="en-US" altLang="zh-CN" dirty="0"/>
          </a:p>
          <a:p>
            <a:r>
              <a:rPr lang="zh-CN" altLang="en-US" dirty="0"/>
              <a:t>让簇之间还可以具有层级关系</a:t>
            </a:r>
            <a:endParaRPr lang="en-US" altLang="zh-CN" dirty="0"/>
          </a:p>
          <a:p>
            <a:pPr lvl="1"/>
            <a:r>
              <a:rPr lang="zh-CN" altLang="en-US" dirty="0"/>
              <a:t>层次聚类</a:t>
            </a:r>
            <a:endParaRPr lang="en-US" altLang="zh-CN" dirty="0"/>
          </a:p>
          <a:p>
            <a:r>
              <a:rPr lang="zh-CN" altLang="en-US" dirty="0"/>
              <a:t>不单能发现球形簇，也能发现任意形状的簇</a:t>
            </a:r>
            <a:endParaRPr lang="en-US" altLang="zh-CN" dirty="0"/>
          </a:p>
          <a:p>
            <a:pPr lvl="1"/>
            <a:r>
              <a:rPr lang="zh-CN" altLang="en-US" dirty="0"/>
              <a:t>密度聚类</a:t>
            </a:r>
            <a:endParaRPr lang="en-US" altLang="zh-CN" dirty="0"/>
          </a:p>
          <a:p>
            <a:endParaRPr lang="en-US" altLang="zh-CN" dirty="0"/>
          </a:p>
        </p:txBody>
      </p:sp>
    </p:spTree>
    <p:custDataLst>
      <p:tags r:id="rId1"/>
    </p:custDataLst>
    <p:extLst>
      <p:ext uri="{BB962C8B-B14F-4D97-AF65-F5344CB8AC3E}">
        <p14:creationId xmlns:p14="http://schemas.microsoft.com/office/powerpoint/2010/main" val="18207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a:stretch>
            <a:fillRect/>
          </a:stretch>
        </p:blipFill>
        <p:spPr>
          <a:xfrm>
            <a:off x="3643377" y="879055"/>
            <a:ext cx="5315435" cy="2031377"/>
          </a:xfrm>
          <a:prstGeom prst="rect">
            <a:avLst/>
          </a:prstGeom>
        </p:spPr>
      </p:pic>
      <p:sp>
        <p:nvSpPr>
          <p:cNvPr id="6" name="标题 5"/>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p:txBody>
          <a:bodyPr/>
          <a:lstStyle/>
          <a:p>
            <a:r>
              <a:rPr lang="zh-CN" altLang="en-US" b="1" dirty="0"/>
              <a:t>余弦相似度 </a:t>
            </a:r>
            <a:endParaRPr lang="en-US" altLang="zh-CN" b="1" dirty="0"/>
          </a:p>
          <a:p>
            <a:endParaRPr lang="en-US" altLang="zh-CN" dirty="0"/>
          </a:p>
          <a:p>
            <a:endParaRPr lang="en-US" altLang="zh-CN" dirty="0"/>
          </a:p>
        </p:txBody>
      </p:sp>
      <p:pic>
        <p:nvPicPr>
          <p:cNvPr id="8" name="图片 7"/>
          <p:cNvPicPr>
            <a:picLocks noChangeAspect="1"/>
          </p:cNvPicPr>
          <p:nvPr/>
        </p:nvPicPr>
        <p:blipFill>
          <a:blip r:embed="rId5"/>
          <a:stretch>
            <a:fillRect/>
          </a:stretch>
        </p:blipFill>
        <p:spPr>
          <a:xfrm>
            <a:off x="6477000" y="2286000"/>
            <a:ext cx="4521200" cy="3873500"/>
          </a:xfrm>
          <a:prstGeom prst="rect">
            <a:avLst/>
          </a:prstGeom>
        </p:spPr>
      </p:pic>
      <p:sp>
        <p:nvSpPr>
          <p:cNvPr id="14" name="矩形 13"/>
          <p:cNvSpPr/>
          <p:nvPr/>
        </p:nvSpPr>
        <p:spPr>
          <a:xfrm>
            <a:off x="533400" y="2914754"/>
            <a:ext cx="5422901" cy="2862322"/>
          </a:xfrm>
          <a:prstGeom prst="rect">
            <a:avLst/>
          </a:prstGeom>
        </p:spPr>
        <p:txBody>
          <a:bodyPr wrap="square">
            <a:spAutoFit/>
          </a:bodyPr>
          <a:lstStyle/>
          <a:p>
            <a:pPr marL="285750" indent="-285750">
              <a:buFont typeface="Arial" charset="0"/>
              <a:buChar char="•"/>
            </a:pPr>
            <a:r>
              <a:rPr lang="zh-CN" altLang="en-US" sz="2000" dirty="0">
                <a:solidFill>
                  <a:srgbClr val="000000"/>
                </a:solidFill>
                <a:latin typeface="Arial" charset="0"/>
              </a:rPr>
              <a:t>例如某</a:t>
            </a:r>
            <a:r>
              <a:rPr lang="en-US" altLang="zh-CN" sz="2000" dirty="0">
                <a:solidFill>
                  <a:srgbClr val="000000"/>
                </a:solidFill>
                <a:latin typeface="Arial" charset="0"/>
              </a:rPr>
              <a:t>T</a:t>
            </a:r>
            <a:r>
              <a:rPr lang="zh-CN" altLang="en-US" sz="2000" dirty="0">
                <a:solidFill>
                  <a:srgbClr val="000000"/>
                </a:solidFill>
                <a:latin typeface="Arial" charset="0"/>
              </a:rPr>
              <a:t>恤从</a:t>
            </a:r>
            <a:r>
              <a:rPr lang="en-US" altLang="zh-CN" sz="2000" dirty="0">
                <a:solidFill>
                  <a:srgbClr val="000000"/>
                </a:solidFill>
                <a:latin typeface="Arial" charset="0"/>
              </a:rPr>
              <a:t>100</a:t>
            </a:r>
            <a:r>
              <a:rPr lang="zh-CN" altLang="en-US" sz="2000" dirty="0">
                <a:solidFill>
                  <a:srgbClr val="000000"/>
                </a:solidFill>
                <a:latin typeface="Arial" charset="0"/>
              </a:rPr>
              <a:t>块降到了</a:t>
            </a:r>
            <a:r>
              <a:rPr lang="en-US" altLang="zh-CN" sz="2000" dirty="0">
                <a:solidFill>
                  <a:srgbClr val="000000"/>
                </a:solidFill>
                <a:latin typeface="Arial" charset="0"/>
              </a:rPr>
              <a:t>50</a:t>
            </a:r>
            <a:r>
              <a:rPr lang="zh-CN" altLang="en-US" sz="2000" dirty="0">
                <a:solidFill>
                  <a:srgbClr val="000000"/>
                </a:solidFill>
                <a:latin typeface="Arial" charset="0"/>
              </a:rPr>
              <a:t>块（</a:t>
            </a:r>
            <a:r>
              <a:rPr lang="en-US" altLang="zh-CN" sz="2000" dirty="0">
                <a:solidFill>
                  <a:srgbClr val="000000"/>
                </a:solidFill>
                <a:latin typeface="Arial" charset="0"/>
              </a:rPr>
              <a:t>A(100,50)</a:t>
            </a:r>
            <a:r>
              <a:rPr lang="zh-CN" altLang="en-US" sz="2000" dirty="0">
                <a:solidFill>
                  <a:srgbClr val="000000"/>
                </a:solidFill>
                <a:latin typeface="Arial" charset="0"/>
              </a:rPr>
              <a:t>），某西装从</a:t>
            </a:r>
            <a:r>
              <a:rPr lang="en-US" altLang="zh-CN" sz="2000" dirty="0">
                <a:solidFill>
                  <a:srgbClr val="000000"/>
                </a:solidFill>
                <a:latin typeface="Arial" charset="0"/>
              </a:rPr>
              <a:t>1000</a:t>
            </a:r>
            <a:r>
              <a:rPr lang="zh-CN" altLang="en-US" sz="2000" dirty="0">
                <a:solidFill>
                  <a:srgbClr val="000000"/>
                </a:solidFill>
                <a:latin typeface="Arial" charset="0"/>
              </a:rPr>
              <a:t>块降到了</a:t>
            </a:r>
            <a:r>
              <a:rPr lang="en-US" altLang="zh-CN" sz="2000" dirty="0">
                <a:solidFill>
                  <a:srgbClr val="000000"/>
                </a:solidFill>
                <a:latin typeface="Arial" charset="0"/>
              </a:rPr>
              <a:t>500</a:t>
            </a:r>
            <a:r>
              <a:rPr lang="zh-CN" altLang="en-US" sz="2000" dirty="0">
                <a:solidFill>
                  <a:srgbClr val="000000"/>
                </a:solidFill>
                <a:latin typeface="Arial" charset="0"/>
              </a:rPr>
              <a:t>块（</a:t>
            </a:r>
            <a:r>
              <a:rPr lang="en-US" altLang="zh-CN" sz="2000" dirty="0">
                <a:solidFill>
                  <a:srgbClr val="000000"/>
                </a:solidFill>
                <a:latin typeface="Arial" charset="0"/>
              </a:rPr>
              <a:t>B(1000,500)</a:t>
            </a:r>
            <a:r>
              <a:rPr lang="zh-CN" altLang="en-US" sz="2000" dirty="0">
                <a:solidFill>
                  <a:srgbClr val="000000"/>
                </a:solidFill>
                <a:latin typeface="Arial" charset="0"/>
              </a:rPr>
              <a:t>）</a:t>
            </a:r>
          </a:p>
          <a:p>
            <a:pPr marL="285750" indent="-285750">
              <a:buFont typeface="Arial" charset="0"/>
              <a:buChar char="•"/>
            </a:pPr>
            <a:r>
              <a:rPr lang="zh-CN" altLang="en-US" sz="2000" dirty="0">
                <a:solidFill>
                  <a:srgbClr val="000000"/>
                </a:solidFill>
                <a:latin typeface="Arial" charset="0"/>
              </a:rPr>
              <a:t>那么</a:t>
            </a:r>
            <a:r>
              <a:rPr lang="en-US" altLang="zh-CN" sz="2000" dirty="0">
                <a:solidFill>
                  <a:srgbClr val="000000"/>
                </a:solidFill>
                <a:latin typeface="Arial" charset="0"/>
              </a:rPr>
              <a:t>T</a:t>
            </a:r>
            <a:r>
              <a:rPr lang="zh-CN" altLang="en-US" sz="2000" dirty="0">
                <a:solidFill>
                  <a:srgbClr val="000000"/>
                </a:solidFill>
                <a:latin typeface="Arial" charset="0"/>
              </a:rPr>
              <a:t>恤和西装都是降价了</a:t>
            </a:r>
            <a:r>
              <a:rPr lang="en-US" altLang="zh-CN" sz="2000" dirty="0">
                <a:solidFill>
                  <a:srgbClr val="000000"/>
                </a:solidFill>
                <a:latin typeface="Arial" charset="0"/>
              </a:rPr>
              <a:t>50%</a:t>
            </a:r>
            <a:r>
              <a:rPr lang="zh-CN" altLang="en-US" sz="2000" dirty="0">
                <a:solidFill>
                  <a:srgbClr val="000000"/>
                </a:solidFill>
                <a:latin typeface="Arial" charset="0"/>
              </a:rPr>
              <a:t>，两者的价格变动趋势一致，余弦相似度为最大值，即两者有</a:t>
            </a:r>
            <a:r>
              <a:rPr lang="zh-CN" altLang="en-US" sz="2000" dirty="0">
                <a:solidFill>
                  <a:srgbClr val="FF0000"/>
                </a:solidFill>
                <a:latin typeface="Arial" charset="0"/>
              </a:rPr>
              <a:t>很高</a:t>
            </a:r>
            <a:r>
              <a:rPr lang="zh-CN" altLang="en-US" sz="2000" dirty="0">
                <a:solidFill>
                  <a:srgbClr val="000000"/>
                </a:solidFill>
                <a:latin typeface="Arial" charset="0"/>
              </a:rPr>
              <a:t>的</a:t>
            </a:r>
            <a:r>
              <a:rPr lang="zh-CN" altLang="en-US" sz="2000" b="1" dirty="0">
                <a:solidFill>
                  <a:srgbClr val="0B37FF"/>
                </a:solidFill>
                <a:latin typeface="Arial" charset="0"/>
              </a:rPr>
              <a:t>变化趋势相似度</a:t>
            </a:r>
            <a:endParaRPr lang="zh-CN" altLang="en-US" sz="2000" dirty="0">
              <a:solidFill>
                <a:srgbClr val="0B37FF"/>
              </a:solidFill>
              <a:latin typeface="Arial" charset="0"/>
            </a:endParaRPr>
          </a:p>
          <a:p>
            <a:pPr marL="285750" indent="-285750">
              <a:buFont typeface="Arial" charset="0"/>
              <a:buChar char="•"/>
            </a:pPr>
            <a:r>
              <a:rPr lang="zh-CN" altLang="en-US" sz="2000" dirty="0">
                <a:solidFill>
                  <a:srgbClr val="000000"/>
                </a:solidFill>
                <a:latin typeface="Arial" charset="0"/>
              </a:rPr>
              <a:t>但是从商品价格本身的角度来说，两者相差了好几百块的差距，欧氏距离较大，即两者有</a:t>
            </a:r>
            <a:r>
              <a:rPr lang="zh-CN" altLang="en-US" sz="2000" dirty="0">
                <a:solidFill>
                  <a:srgbClr val="FF0000"/>
                </a:solidFill>
                <a:latin typeface="Arial" charset="0"/>
              </a:rPr>
              <a:t>较低</a:t>
            </a:r>
            <a:r>
              <a:rPr lang="zh-CN" altLang="en-US" sz="2000" dirty="0">
                <a:solidFill>
                  <a:srgbClr val="000000"/>
                </a:solidFill>
                <a:latin typeface="Arial" charset="0"/>
              </a:rPr>
              <a:t>的</a:t>
            </a:r>
            <a:r>
              <a:rPr lang="zh-CN" altLang="en-US" sz="2000" b="1" dirty="0">
                <a:solidFill>
                  <a:srgbClr val="0B37FF"/>
                </a:solidFill>
                <a:latin typeface="Arial" charset="0"/>
              </a:rPr>
              <a:t>价格相似度</a:t>
            </a:r>
            <a:endParaRPr lang="zh-CN" altLang="en-US" sz="2000" dirty="0">
              <a:solidFill>
                <a:srgbClr val="0B37FF"/>
              </a:solidFill>
              <a:latin typeface="Arial" charset="0"/>
            </a:endParaRPr>
          </a:p>
        </p:txBody>
      </p:sp>
    </p:spTree>
    <p:custDataLst>
      <p:tags r:id="rId1"/>
    </p:custDataLst>
    <p:extLst>
      <p:ext uri="{BB962C8B-B14F-4D97-AF65-F5344CB8AC3E}">
        <p14:creationId xmlns:p14="http://schemas.microsoft.com/office/powerpoint/2010/main" val="42465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B96BE9D-2619-534F-9CAA-648C63070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007750"/>
            <a:ext cx="9144000" cy="1109425"/>
          </a:xfrm>
          <a:prstGeom prst="rect">
            <a:avLst/>
          </a:prstGeom>
        </p:spPr>
      </p:pic>
      <p:sp>
        <p:nvSpPr>
          <p:cNvPr id="4" name="标题 3"/>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p:txBody>
          <a:bodyPr>
            <a:normAutofit/>
          </a:bodyPr>
          <a:lstStyle/>
          <a:p>
            <a:pPr lvl="1"/>
            <a:r>
              <a:rPr lang="en-US" altLang="zh-CN" sz="2800" b="1" dirty="0"/>
              <a:t>Pearson</a:t>
            </a:r>
            <a:r>
              <a:rPr lang="zh-CN" altLang="en-US" sz="2800" b="1" dirty="0"/>
              <a:t>相关系数</a:t>
            </a:r>
            <a:endParaRPr lang="en-US" altLang="zh-CN" sz="2800" b="1" dirty="0"/>
          </a:p>
          <a:p>
            <a:pPr lvl="1"/>
            <a:endParaRPr lang="en-US" altLang="zh-CN" sz="2800" b="1" dirty="0"/>
          </a:p>
          <a:p>
            <a:pPr lvl="2">
              <a:buFont typeface="Wingdings" charset="2"/>
              <a:buChar char="Ø"/>
            </a:pPr>
            <a:endParaRPr lang="en-US" altLang="zh-CN" sz="2600" dirty="0"/>
          </a:p>
          <a:p>
            <a:pPr lvl="1"/>
            <a:endParaRPr lang="en-US" altLang="zh-CN" sz="2600" b="1" dirty="0"/>
          </a:p>
          <a:p>
            <a:pPr lvl="1"/>
            <a:endParaRPr lang="it-IT" altLang="zh-CN" sz="2800" b="1" dirty="0"/>
          </a:p>
          <a:p>
            <a:pPr lvl="1"/>
            <a:endParaRPr lang="it-IT" altLang="zh-CN" sz="2800" b="1" dirty="0"/>
          </a:p>
          <a:p>
            <a:pPr>
              <a:buNone/>
            </a:pPr>
            <a:endParaRPr lang="zh-CN" altLang="en-US" sz="2800" dirty="0"/>
          </a:p>
        </p:txBody>
      </p:sp>
      <p:cxnSp>
        <p:nvCxnSpPr>
          <p:cNvPr id="10" name="直线连接符 9"/>
          <p:cNvCxnSpPr>
            <a:cxnSpLocks/>
          </p:cNvCxnSpPr>
          <p:nvPr/>
        </p:nvCxnSpPr>
        <p:spPr>
          <a:xfrm flipV="1">
            <a:off x="4445331" y="3832554"/>
            <a:ext cx="935363" cy="1751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436895" y="3581400"/>
            <a:ext cx="1107996" cy="461665"/>
          </a:xfrm>
          <a:prstGeom prst="rect">
            <a:avLst/>
          </a:prstGeom>
        </p:spPr>
        <p:txBody>
          <a:bodyPr wrap="none">
            <a:spAutoFit/>
          </a:bodyPr>
          <a:lstStyle/>
          <a:p>
            <a:r>
              <a:rPr lang="zh-CN" altLang="en-US" sz="2400" b="1" dirty="0">
                <a:solidFill>
                  <a:srgbClr val="0B37FF"/>
                </a:solidFill>
              </a:rPr>
              <a:t>协方差</a:t>
            </a:r>
            <a:endParaRPr lang="zh-CN" altLang="en-US" sz="2400" dirty="0">
              <a:solidFill>
                <a:srgbClr val="0B37FF"/>
              </a:solidFill>
            </a:endParaRPr>
          </a:p>
        </p:txBody>
      </p:sp>
      <p:sp>
        <p:nvSpPr>
          <p:cNvPr id="12" name="矩形 11"/>
          <p:cNvSpPr/>
          <p:nvPr/>
        </p:nvSpPr>
        <p:spPr>
          <a:xfrm>
            <a:off x="1066197" y="1813765"/>
            <a:ext cx="9796536" cy="1569660"/>
          </a:xfrm>
          <a:prstGeom prst="rect">
            <a:avLst/>
          </a:prstGeom>
        </p:spPr>
        <p:txBody>
          <a:bodyPr wrap="square">
            <a:spAutoFit/>
          </a:bodyPr>
          <a:lstStyle/>
          <a:p>
            <a:r>
              <a:rPr lang="zh-CN" altLang="en-US" sz="2400" dirty="0"/>
              <a:t>衡量向量相似度的一种方法。</a:t>
            </a:r>
            <a:r>
              <a:rPr lang="en-US" altLang="zh-Hans" sz="2400" b="1" dirty="0">
                <a:solidFill>
                  <a:srgbClr val="0B37FF"/>
                </a:solidFill>
              </a:rPr>
              <a:t>(</a:t>
            </a:r>
            <a:r>
              <a:rPr lang="zh-CN" altLang="en-US" sz="2400" b="1" dirty="0">
                <a:solidFill>
                  <a:srgbClr val="0B37FF"/>
                </a:solidFill>
              </a:rPr>
              <a:t>各个维度中心化后的余弦相似度</a:t>
            </a:r>
            <a:r>
              <a:rPr lang="en-US" altLang="zh-Hans" sz="2400" b="1" dirty="0">
                <a:solidFill>
                  <a:srgbClr val="0B37FF"/>
                </a:solidFill>
              </a:rPr>
              <a:t>)</a:t>
            </a:r>
            <a:endParaRPr lang="en-US" altLang="zh-CN" sz="2400" dirty="0">
              <a:solidFill>
                <a:srgbClr val="0B37FF"/>
              </a:solidFill>
            </a:endParaRPr>
          </a:p>
          <a:p>
            <a:r>
              <a:rPr lang="zh-CN" altLang="en-US" sz="2400" dirty="0"/>
              <a:t>输出范围为</a:t>
            </a:r>
            <a:r>
              <a:rPr lang="en-US" altLang="zh-CN" sz="2400" dirty="0"/>
              <a:t>-1</a:t>
            </a:r>
            <a:r>
              <a:rPr lang="zh-CN" altLang="en-US" sz="2400" dirty="0"/>
              <a:t>到</a:t>
            </a:r>
            <a:r>
              <a:rPr lang="en-US" altLang="zh-CN" sz="2400" dirty="0"/>
              <a:t>+1, 0</a:t>
            </a:r>
            <a:r>
              <a:rPr lang="zh-CN" altLang="en-US" sz="2400" dirty="0"/>
              <a:t>代表无相关性，负值为负相关，正值为正相关。</a:t>
            </a:r>
            <a:r>
              <a:rPr lang="zh-CN" altLang="en-US" sz="2400" dirty="0">
                <a:solidFill>
                  <a:srgbClr val="FF0000"/>
                </a:solidFill>
              </a:rPr>
              <a:t>余弦相似度在</a:t>
            </a:r>
            <a:r>
              <a:rPr lang="zh-CN" altLang="en-US" sz="2400" b="1" dirty="0">
                <a:solidFill>
                  <a:srgbClr val="0B37FF"/>
                </a:solidFill>
              </a:rPr>
              <a:t>维度值缺失情况</a:t>
            </a:r>
            <a:r>
              <a:rPr lang="zh-CN" altLang="en-US" sz="2400" dirty="0">
                <a:solidFill>
                  <a:srgbClr val="FF0000"/>
                </a:solidFill>
              </a:rPr>
              <a:t>下的一种改进</a:t>
            </a:r>
            <a:r>
              <a:rPr lang="en-US" altLang="zh-CN" sz="2400" dirty="0">
                <a:solidFill>
                  <a:srgbClr val="0B37FF"/>
                </a:solidFill>
              </a:rPr>
              <a:t>(</a:t>
            </a:r>
            <a:r>
              <a:rPr lang="zh-CN" altLang="en-US" sz="2400" dirty="0">
                <a:solidFill>
                  <a:srgbClr val="0B37FF"/>
                </a:solidFill>
              </a:rPr>
              <a:t>缺失的维度填</a:t>
            </a:r>
            <a:r>
              <a:rPr lang="en-US" altLang="zh-CN" sz="2400" dirty="0">
                <a:solidFill>
                  <a:srgbClr val="0B37FF"/>
                </a:solidFill>
              </a:rPr>
              <a:t>0</a:t>
            </a:r>
            <a:r>
              <a:rPr lang="zh-Hans" altLang="en-US" sz="2400" dirty="0">
                <a:solidFill>
                  <a:srgbClr val="0B37FF"/>
                </a:solidFill>
              </a:rPr>
              <a:t> </a:t>
            </a:r>
            <a:r>
              <a:rPr lang="en-US" altLang="zh-Hans" sz="2400" dirty="0">
                <a:solidFill>
                  <a:srgbClr val="0B37FF"/>
                </a:solidFill>
              </a:rPr>
              <a:t>–</a:t>
            </a:r>
            <a:r>
              <a:rPr lang="zh-Hans" altLang="en-US" sz="2400" dirty="0">
                <a:solidFill>
                  <a:srgbClr val="0B37FF"/>
                </a:solidFill>
              </a:rPr>
              <a:t> </a:t>
            </a:r>
            <a:r>
              <a:rPr lang="zh-CN" altLang="en-US" sz="2400" dirty="0">
                <a:solidFill>
                  <a:srgbClr val="0B37FF"/>
                </a:solidFill>
              </a:rPr>
              <a:t>因为中心化，各个维度均值为</a:t>
            </a:r>
            <a:r>
              <a:rPr lang="en-US" altLang="zh-CN" sz="2400" dirty="0">
                <a:solidFill>
                  <a:srgbClr val="0B37FF"/>
                </a:solidFill>
              </a:rPr>
              <a:t>0</a:t>
            </a:r>
            <a:r>
              <a:rPr lang="en-US" altLang="zh-Hans" sz="2400" dirty="0">
                <a:solidFill>
                  <a:srgbClr val="0B37FF"/>
                </a:solidFill>
              </a:rPr>
              <a:t>)</a:t>
            </a:r>
            <a:r>
              <a:rPr lang="zh-CN" altLang="en-US" sz="2400" dirty="0"/>
              <a:t>。</a:t>
            </a:r>
            <a:r>
              <a:rPr lang="zh-Hans" altLang="en-US" sz="2400" dirty="0"/>
              <a:t> </a:t>
            </a:r>
            <a:endParaRPr lang="zh-CN" altLang="en-US" sz="3200" dirty="0">
              <a:solidFill>
                <a:srgbClr val="0B37FF"/>
              </a:solidFill>
            </a:endParaRPr>
          </a:p>
        </p:txBody>
      </p:sp>
      <p:cxnSp>
        <p:nvCxnSpPr>
          <p:cNvPr id="13" name="直线连接符 12"/>
          <p:cNvCxnSpPr>
            <a:cxnSpLocks/>
          </p:cNvCxnSpPr>
          <p:nvPr/>
        </p:nvCxnSpPr>
        <p:spPr>
          <a:xfrm>
            <a:off x="3979759" y="4873395"/>
            <a:ext cx="170621" cy="4392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连接符 15"/>
          <p:cNvCxnSpPr>
            <a:cxnSpLocks/>
          </p:cNvCxnSpPr>
          <p:nvPr/>
        </p:nvCxnSpPr>
        <p:spPr>
          <a:xfrm flipH="1">
            <a:off x="4150379" y="4873395"/>
            <a:ext cx="383378" cy="4392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08227A0-0324-7F43-9596-C0B3988526F6}"/>
              </a:ext>
            </a:extLst>
          </p:cNvPr>
          <p:cNvSpPr/>
          <p:nvPr/>
        </p:nvSpPr>
        <p:spPr>
          <a:xfrm>
            <a:off x="3497013" y="5370724"/>
            <a:ext cx="1107996" cy="461665"/>
          </a:xfrm>
          <a:prstGeom prst="rect">
            <a:avLst/>
          </a:prstGeom>
        </p:spPr>
        <p:txBody>
          <a:bodyPr wrap="none">
            <a:spAutoFit/>
          </a:bodyPr>
          <a:lstStyle/>
          <a:p>
            <a:r>
              <a:rPr lang="zh-CN" altLang="en-US" sz="2400" b="1" dirty="0">
                <a:solidFill>
                  <a:srgbClr val="0B37FF"/>
                </a:solidFill>
              </a:rPr>
              <a:t>标准差</a:t>
            </a:r>
            <a:endParaRPr lang="zh-CN" altLang="en-US" sz="2400" dirty="0">
              <a:solidFill>
                <a:srgbClr val="0B37FF"/>
              </a:solidFill>
            </a:endParaRPr>
          </a:p>
        </p:txBody>
      </p:sp>
    </p:spTree>
    <p:extLst>
      <p:ext uri="{BB962C8B-B14F-4D97-AF65-F5344CB8AC3E}">
        <p14:creationId xmlns:p14="http://schemas.microsoft.com/office/powerpoint/2010/main" val="1170944549"/>
      </p:ext>
    </p:extLst>
  </p:cSld>
  <p:clrMapOvr>
    <a:masterClrMapping/>
  </p:clrMapOvr>
  <p:extLst mod="1"/>
</p:sld>
</file>

<file path=ppt/tags/tag1.xml><?xml version="1.0" encoding="utf-8"?>
<p:tagLst xmlns:a="http://schemas.openxmlformats.org/drawingml/2006/main" xmlns:r="http://schemas.openxmlformats.org/officeDocument/2006/relationships" xmlns:p="http://schemas.openxmlformats.org/presentationml/2006/main">
  <p:tag name="TIMING" val="|125.6"/>
</p:tagLst>
</file>

<file path=ppt/tags/tag10.xml><?xml version="1.0" encoding="utf-8"?>
<p:tagLst xmlns:a="http://schemas.openxmlformats.org/drawingml/2006/main" xmlns:r="http://schemas.openxmlformats.org/officeDocument/2006/relationships" xmlns:p="http://schemas.openxmlformats.org/presentationml/2006/main">
  <p:tag name="TIMING" val="|12.4|95.8|30.5"/>
</p:tagLst>
</file>

<file path=ppt/tags/tag11.xml><?xml version="1.0" encoding="utf-8"?>
<p:tagLst xmlns:a="http://schemas.openxmlformats.org/drawingml/2006/main" xmlns:r="http://schemas.openxmlformats.org/officeDocument/2006/relationships" xmlns:p="http://schemas.openxmlformats.org/presentationml/2006/main">
  <p:tag name="TIMING" val="|57.6"/>
</p:tagLst>
</file>

<file path=ppt/tags/tag12.xml><?xml version="1.0" encoding="utf-8"?>
<p:tagLst xmlns:a="http://schemas.openxmlformats.org/drawingml/2006/main" xmlns:r="http://schemas.openxmlformats.org/officeDocument/2006/relationships" xmlns:p="http://schemas.openxmlformats.org/presentationml/2006/main">
  <p:tag name="TIMING" val="|5.6|1.4|15|11.3|27.1|77.2|15.9|16|9.2"/>
</p:tagLst>
</file>

<file path=ppt/tags/tag13.xml><?xml version="1.0" encoding="utf-8"?>
<p:tagLst xmlns:a="http://schemas.openxmlformats.org/drawingml/2006/main" xmlns:r="http://schemas.openxmlformats.org/officeDocument/2006/relationships" xmlns:p="http://schemas.openxmlformats.org/presentationml/2006/main">
  <p:tag name="TIMING" val="|0.9|0.5"/>
</p:tagLst>
</file>

<file path=ppt/tags/tag14.xml><?xml version="1.0" encoding="utf-8"?>
<p:tagLst xmlns:a="http://schemas.openxmlformats.org/drawingml/2006/main" xmlns:r="http://schemas.openxmlformats.org/officeDocument/2006/relationships" xmlns:p="http://schemas.openxmlformats.org/presentationml/2006/main">
  <p:tag name="TIMING" val="|15.2"/>
</p:tagLst>
</file>

<file path=ppt/tags/tag15.xml><?xml version="1.0" encoding="utf-8"?>
<p:tagLst xmlns:a="http://schemas.openxmlformats.org/drawingml/2006/main" xmlns:r="http://schemas.openxmlformats.org/officeDocument/2006/relationships" xmlns:p="http://schemas.openxmlformats.org/presentationml/2006/main">
  <p:tag name="TIMING" val="|18.8"/>
</p:tagLst>
</file>

<file path=ppt/tags/tag16.xml><?xml version="1.0" encoding="utf-8"?>
<p:tagLst xmlns:a="http://schemas.openxmlformats.org/drawingml/2006/main" xmlns:r="http://schemas.openxmlformats.org/officeDocument/2006/relationships" xmlns:p="http://schemas.openxmlformats.org/presentationml/2006/main">
  <p:tag name="TIMING" val="|7.9|14.5"/>
</p:tagLst>
</file>

<file path=ppt/tags/tag17.xml><?xml version="1.0" encoding="utf-8"?>
<p:tagLst xmlns:a="http://schemas.openxmlformats.org/drawingml/2006/main" xmlns:r="http://schemas.openxmlformats.org/officeDocument/2006/relationships" xmlns:p="http://schemas.openxmlformats.org/presentationml/2006/main">
  <p:tag name="TIMING" val="|37.6|63.4|45.8"/>
</p:tagLst>
</file>

<file path=ppt/tags/tag18.xml><?xml version="1.0" encoding="utf-8"?>
<p:tagLst xmlns:a="http://schemas.openxmlformats.org/drawingml/2006/main" xmlns:r="http://schemas.openxmlformats.org/officeDocument/2006/relationships" xmlns:p="http://schemas.openxmlformats.org/presentationml/2006/main">
  <p:tag name="TIMING" val="|54.6|38.2"/>
</p:tagLst>
</file>

<file path=ppt/tags/tag19.xml><?xml version="1.0" encoding="utf-8"?>
<p:tagLst xmlns:a="http://schemas.openxmlformats.org/drawingml/2006/main" xmlns:r="http://schemas.openxmlformats.org/officeDocument/2006/relationships" xmlns:p="http://schemas.openxmlformats.org/presentationml/2006/main">
  <p:tag name="TIMING" val="|8.8"/>
</p:tagLst>
</file>

<file path=ppt/tags/tag2.xml><?xml version="1.0" encoding="utf-8"?>
<p:tagLst xmlns:a="http://schemas.openxmlformats.org/drawingml/2006/main" xmlns:r="http://schemas.openxmlformats.org/officeDocument/2006/relationships" xmlns:p="http://schemas.openxmlformats.org/presentationml/2006/main">
  <p:tag name="TIMING" val="|29.4|212.9|19.4|22.2"/>
</p:tagLst>
</file>

<file path=ppt/tags/tag20.xml><?xml version="1.0" encoding="utf-8"?>
<p:tagLst xmlns:a="http://schemas.openxmlformats.org/drawingml/2006/main" xmlns:r="http://schemas.openxmlformats.org/officeDocument/2006/relationships" xmlns:p="http://schemas.openxmlformats.org/presentationml/2006/main">
  <p:tag name="TIMING" val="|79.8|26.6"/>
</p:tagLst>
</file>

<file path=ppt/tags/tag21.xml><?xml version="1.0" encoding="utf-8"?>
<p:tagLst xmlns:a="http://schemas.openxmlformats.org/drawingml/2006/main" xmlns:r="http://schemas.openxmlformats.org/officeDocument/2006/relationships" xmlns:p="http://schemas.openxmlformats.org/presentationml/2006/main">
  <p:tag name="TIMING" val="|11|21.7"/>
</p:tagLst>
</file>

<file path=ppt/tags/tag22.xml><?xml version="1.0" encoding="utf-8"?>
<p:tagLst xmlns:a="http://schemas.openxmlformats.org/drawingml/2006/main" xmlns:r="http://schemas.openxmlformats.org/officeDocument/2006/relationships" xmlns:p="http://schemas.openxmlformats.org/presentationml/2006/main">
  <p:tag name="TIMING" val="|27.8"/>
</p:tagLst>
</file>

<file path=ppt/tags/tag23.xml><?xml version="1.0" encoding="utf-8"?>
<p:tagLst xmlns:a="http://schemas.openxmlformats.org/drawingml/2006/main" xmlns:r="http://schemas.openxmlformats.org/officeDocument/2006/relationships" xmlns:p="http://schemas.openxmlformats.org/presentationml/2006/main">
  <p:tag name="TIMING" val="|20.6|41.7"/>
</p:tagLst>
</file>

<file path=ppt/tags/tag24.xml><?xml version="1.0" encoding="utf-8"?>
<p:tagLst xmlns:a="http://schemas.openxmlformats.org/drawingml/2006/main" xmlns:r="http://schemas.openxmlformats.org/officeDocument/2006/relationships" xmlns:p="http://schemas.openxmlformats.org/presentationml/2006/main">
  <p:tag name="TIMING" val="|11.1|21|29.9"/>
</p:tagLst>
</file>

<file path=ppt/tags/tag25.xml><?xml version="1.0" encoding="utf-8"?>
<p:tagLst xmlns:a="http://schemas.openxmlformats.org/drawingml/2006/main" xmlns:r="http://schemas.openxmlformats.org/officeDocument/2006/relationships" xmlns:p="http://schemas.openxmlformats.org/presentationml/2006/main">
  <p:tag name="TIMING" val="|1.2|3.3|3.7|3.5|5.7|6.9"/>
</p:tagLst>
</file>

<file path=ppt/tags/tag3.xml><?xml version="1.0" encoding="utf-8"?>
<p:tagLst xmlns:a="http://schemas.openxmlformats.org/drawingml/2006/main" xmlns:r="http://schemas.openxmlformats.org/officeDocument/2006/relationships" xmlns:p="http://schemas.openxmlformats.org/presentationml/2006/main">
  <p:tag name="TIMING" val="|37.2|15.3"/>
</p:tagLst>
</file>

<file path=ppt/tags/tag4.xml><?xml version="1.0" encoding="utf-8"?>
<p:tagLst xmlns:a="http://schemas.openxmlformats.org/drawingml/2006/main" xmlns:r="http://schemas.openxmlformats.org/officeDocument/2006/relationships" xmlns:p="http://schemas.openxmlformats.org/presentationml/2006/main">
  <p:tag name="TIMING" val="|7.5|6|37.1"/>
</p:tagLst>
</file>

<file path=ppt/tags/tag5.xml><?xml version="1.0" encoding="utf-8"?>
<p:tagLst xmlns:a="http://schemas.openxmlformats.org/drawingml/2006/main" xmlns:r="http://schemas.openxmlformats.org/officeDocument/2006/relationships" xmlns:p="http://schemas.openxmlformats.org/presentationml/2006/main">
  <p:tag name="TIMING" val="|52.7"/>
</p:tagLst>
</file>

<file path=ppt/tags/tag6.xml><?xml version="1.0" encoding="utf-8"?>
<p:tagLst xmlns:a="http://schemas.openxmlformats.org/drawingml/2006/main" xmlns:r="http://schemas.openxmlformats.org/officeDocument/2006/relationships" xmlns:p="http://schemas.openxmlformats.org/presentationml/2006/main">
  <p:tag name="TIMING" val="|105.1"/>
</p:tagLst>
</file>

<file path=ppt/tags/tag7.xml><?xml version="1.0" encoding="utf-8"?>
<p:tagLst xmlns:a="http://schemas.openxmlformats.org/drawingml/2006/main" xmlns:r="http://schemas.openxmlformats.org/officeDocument/2006/relationships" xmlns:p="http://schemas.openxmlformats.org/presentationml/2006/main">
  <p:tag name="TIMING" val="|173.4"/>
</p:tagLst>
</file>

<file path=ppt/tags/tag8.xml><?xml version="1.0" encoding="utf-8"?>
<p:tagLst xmlns:a="http://schemas.openxmlformats.org/drawingml/2006/main" xmlns:r="http://schemas.openxmlformats.org/officeDocument/2006/relationships" xmlns:p="http://schemas.openxmlformats.org/presentationml/2006/main">
  <p:tag name="TIMING" val="|45.8"/>
</p:tagLst>
</file>

<file path=ppt/tags/tag9.xml><?xml version="1.0" encoding="utf-8"?>
<p:tagLst xmlns:a="http://schemas.openxmlformats.org/drawingml/2006/main" xmlns:r="http://schemas.openxmlformats.org/officeDocument/2006/relationships" xmlns:p="http://schemas.openxmlformats.org/presentationml/2006/main">
  <p:tag name="TIMING" val="|130.9|16.5|8|12.8|24.8"/>
</p:tagLst>
</file>

<file path=ppt/theme/theme1.xml><?xml version="1.0" encoding="utf-8"?>
<a:theme xmlns:a="http://schemas.openxmlformats.org/drawingml/2006/main" name="机器学习v2.1rgb">
  <a:themeElements>
    <a:clrScheme name="d2079d0f44cf4ff1a863224989008aad">
      <a:dk1>
        <a:srgbClr val="1E3E4B"/>
      </a:dk1>
      <a:lt1>
        <a:srgbClr val="FFFFFF"/>
      </a:lt1>
      <a:dk2>
        <a:srgbClr val="5A5A5A"/>
      </a:dk2>
      <a:lt2>
        <a:srgbClr val="FFFFFF"/>
      </a:lt2>
      <a:accent1>
        <a:srgbClr val="1E3E4B"/>
      </a:accent1>
      <a:accent2>
        <a:srgbClr val="96CE2D"/>
      </a:accent2>
      <a:accent3>
        <a:srgbClr val="ED5901"/>
      </a:accent3>
      <a:accent4>
        <a:srgbClr val="FED50B"/>
      </a:accent4>
      <a:accent5>
        <a:srgbClr val="1E3E4B"/>
      </a:accent5>
      <a:accent6>
        <a:srgbClr val="96CE2D"/>
      </a:accent6>
      <a:hlink>
        <a:srgbClr val="FFFFFF"/>
      </a:hlink>
      <a:folHlink>
        <a:srgbClr val="FFFF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33518</TotalTime>
  <Words>3485</Words>
  <Application>Microsoft Office PowerPoint</Application>
  <PresentationFormat>宽屏</PresentationFormat>
  <Paragraphs>346</Paragraphs>
  <Slides>72</Slides>
  <Notes>24</Notes>
  <HiddenSlides>24</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72</vt:i4>
      </vt:variant>
    </vt:vector>
  </HeadingPairs>
  <TitlesOfParts>
    <vt:vector size="97" baseType="lpstr">
      <vt:lpstr>-apple-system</vt:lpstr>
      <vt:lpstr>FangSong</vt:lpstr>
      <vt:lpstr>Hannotate SC</vt:lpstr>
      <vt:lpstr>Kaiti SC</vt:lpstr>
      <vt:lpstr>Kaiti SC Black</vt:lpstr>
      <vt:lpstr>MathJax_Main</vt:lpstr>
      <vt:lpstr>MathJax_Math-italic</vt:lpstr>
      <vt:lpstr>-webkit-standard</vt:lpstr>
      <vt:lpstr>DengXian</vt:lpstr>
      <vt:lpstr>DengXian</vt:lpstr>
      <vt:lpstr>黑体</vt:lpstr>
      <vt:lpstr>华文新魏</vt:lpstr>
      <vt:lpstr>微软雅黑</vt:lpstr>
      <vt:lpstr>微软雅黑 Light</vt:lpstr>
      <vt:lpstr>幼圆</vt:lpstr>
      <vt:lpstr>Arial</vt:lpstr>
      <vt:lpstr>Arial Rounded MT Bold</vt:lpstr>
      <vt:lpstr>Haettenschweiler</vt:lpstr>
      <vt:lpstr>Impact</vt:lpstr>
      <vt:lpstr>Sylfaen</vt:lpstr>
      <vt:lpstr>Symbol</vt:lpstr>
      <vt:lpstr>Times New Roman</vt:lpstr>
      <vt:lpstr>Verdana</vt:lpstr>
      <vt:lpstr>Wingdings</vt:lpstr>
      <vt:lpstr>机器学习v2.1rgb</vt:lpstr>
      <vt:lpstr>PowerPoint 演示文稿</vt:lpstr>
      <vt:lpstr>聚类任务</vt:lpstr>
      <vt:lpstr>本章内容</vt:lpstr>
      <vt:lpstr>一、聚类度量</vt:lpstr>
      <vt:lpstr>聚类任务</vt:lpstr>
      <vt:lpstr>相似性/距离度量</vt:lpstr>
      <vt:lpstr>相似性/距离度量</vt:lpstr>
      <vt:lpstr>相似性/距离度量</vt:lpstr>
      <vt:lpstr>相似性/距离度量</vt:lpstr>
      <vt:lpstr>相似性/距离度量</vt:lpstr>
      <vt:lpstr>聚类</vt:lpstr>
      <vt:lpstr>故事一则</vt:lpstr>
      <vt:lpstr>常见聚类方法</vt:lpstr>
      <vt:lpstr>二、原型聚类</vt:lpstr>
      <vt:lpstr>原型聚类</vt:lpstr>
      <vt:lpstr>原型聚类 – k均值算法</vt:lpstr>
      <vt:lpstr>K-means</vt:lpstr>
      <vt:lpstr>K-means</vt:lpstr>
      <vt:lpstr>原型聚类 – k均值算法</vt:lpstr>
      <vt:lpstr>原型聚类 – k均值算法</vt:lpstr>
      <vt:lpstr>K-means是初值敏感的</vt:lpstr>
      <vt:lpstr>K-means++</vt:lpstr>
      <vt:lpstr>K-means聚类方法总结</vt:lpstr>
      <vt:lpstr>三、密度聚类</vt:lpstr>
      <vt:lpstr>PowerPoint 演示文稿</vt:lpstr>
      <vt:lpstr>PowerPoint 演示文稿</vt:lpstr>
      <vt:lpstr>PowerPoint 演示文稿</vt:lpstr>
      <vt:lpstr>密度聚类</vt:lpstr>
      <vt:lpstr>DBSCAN</vt:lpstr>
      <vt:lpstr>DBSCAN</vt:lpstr>
      <vt:lpstr>DBSCAN</vt:lpstr>
      <vt:lpstr>DBSCAN</vt:lpstr>
      <vt:lpstr>DBSCAN</vt:lpstr>
      <vt:lpstr>密度最大值聚类</vt:lpstr>
      <vt:lpstr>密度最大值聚类</vt:lpstr>
      <vt:lpstr>簇中心的识别</vt:lpstr>
      <vt:lpstr>密度最大值聚类过程</vt:lpstr>
      <vt:lpstr>PowerPoint 演示文稿</vt:lpstr>
      <vt:lpstr>不同数据下密度最大值聚类的效果</vt:lpstr>
      <vt:lpstr>谱聚类</vt:lpstr>
      <vt:lpstr>谱聚类</vt:lpstr>
      <vt:lpstr>谱聚类 – 相似度矩阵</vt:lpstr>
      <vt:lpstr>谱聚类</vt:lpstr>
      <vt:lpstr>谱聚类 – 相似度矩阵</vt:lpstr>
      <vt:lpstr>谱聚类 – 相似度矩阵</vt:lpstr>
      <vt:lpstr>谱聚类</vt:lpstr>
      <vt:lpstr>谱聚类</vt:lpstr>
      <vt:lpstr>谱聚类 – 算法</vt:lpstr>
      <vt:lpstr>谱聚类 – 算法</vt:lpstr>
      <vt:lpstr>谱聚类</vt:lpstr>
      <vt:lpstr>Affinity Propagation – 知乎</vt:lpstr>
      <vt:lpstr>Affinity Propagation</vt:lpstr>
      <vt:lpstr>Affinity Propagation</vt:lpstr>
      <vt:lpstr>Affinity Propagation</vt:lpstr>
      <vt:lpstr>Affinity Propagation</vt:lpstr>
      <vt:lpstr>Affinity Propagation</vt:lpstr>
      <vt:lpstr>Mean Shift - CSDN</vt:lpstr>
      <vt:lpstr>Mean Shift</vt:lpstr>
      <vt:lpstr>Mean Shift</vt:lpstr>
      <vt:lpstr>Mean Shift</vt:lpstr>
      <vt:lpstr>Mean Shift</vt:lpstr>
      <vt:lpstr>Label Propagation</vt:lpstr>
      <vt:lpstr>Label Propagation</vt:lpstr>
      <vt:lpstr>四、层次聚类</vt:lpstr>
      <vt:lpstr>层次聚类方法</vt:lpstr>
      <vt:lpstr>AGNES算法</vt:lpstr>
      <vt:lpstr>DIANA算法</vt:lpstr>
      <vt:lpstr>层次聚类</vt:lpstr>
      <vt:lpstr>应用场景1：国家电网用户画像</vt:lpstr>
      <vt:lpstr>应用场景2：市民出行选乘公交预测</vt:lpstr>
      <vt:lpstr>应用场景3：机场客流量分布预测</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PC</cp:lastModifiedBy>
  <cp:revision>426</cp:revision>
  <dcterms:created xsi:type="dcterms:W3CDTF">2016-12-14T22:02:49Z</dcterms:created>
  <dcterms:modified xsi:type="dcterms:W3CDTF">2024-09-09T06:07:29Z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2016-03-02T00:00:00Z</vt:filetime>
  </property>
  <property fmtid="{D5CDD505-2E9C-101B-9397-08002B2CF9AE}" pid="3" name="LastSaved">
    <vt:filetime>2016-12-14T00:00:00Z</vt:filetime>
  </property>
</Properties>
</file>